
<file path=[Content_Types].xml><?xml version="1.0" encoding="utf-8"?>
<Types xmlns="http://schemas.openxmlformats.org/package/2006/content-types">
  <Default Extension="fntdata" ContentType="application/x-fontdata"/>
  <Default Extension="jpe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5" r:id="rId9"/>
    <p:sldId id="263" r:id="rId10"/>
    <p:sldId id="264" r:id="rId11"/>
    <p:sldId id="270" r:id="rId12"/>
    <p:sldId id="267" r:id="rId13"/>
    <p:sldId id="273" r:id="rId14"/>
    <p:sldId id="271" r:id="rId15"/>
    <p:sldId id="269" r:id="rId16"/>
  </p:sldIdLst>
  <p:sldSz cx="18288000" cy="10287000"/>
  <p:notesSz cx="6858000" cy="9144000"/>
  <p:embeddedFontLst>
    <p:embeddedFont>
      <p:font typeface="Calibri" panose="020F0502020204030204" pitchFamily="34" charset="0"/>
      <p:regular r:id="rId18"/>
      <p:bold r:id="rId19"/>
      <p:italic r:id="rId20"/>
      <p:boldItalic r:id="rId21"/>
    </p:embeddedFont>
    <p:embeddedFont>
      <p:font typeface="Canva Sans" panose="020B0604020202020204" charset="0"/>
      <p:regular r:id="rId22"/>
    </p:embeddedFont>
    <p:embeddedFont>
      <p:font typeface="Canva Sans Bold" panose="020B0604020202020204" charset="0"/>
      <p:regular r:id="rId23"/>
      <p:bold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2362C0-99ED-4597-95D5-39D20A6D05BB}" v="17" dt="2023-03-24T08:32:18.8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593" autoAdjust="0"/>
  </p:normalViewPr>
  <p:slideViewPr>
    <p:cSldViewPr snapToGrid="0">
      <p:cViewPr varScale="1">
        <p:scale>
          <a:sx n="39" d="100"/>
          <a:sy n="39" d="100"/>
        </p:scale>
        <p:origin x="384" y="4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mad Yar Kevin (mohamkev)" userId="4c7a223b-4757-44e4-8e6c-82d3d90b9799" providerId="ADAL" clId="{A32362C0-99ED-4597-95D5-39D20A6D05BB}"/>
    <pc:docChg chg="modSld">
      <pc:chgData name="Mohammad Yar Kevin (mohamkev)" userId="4c7a223b-4757-44e4-8e6c-82d3d90b9799" providerId="ADAL" clId="{A32362C0-99ED-4597-95D5-39D20A6D05BB}" dt="2023-03-24T08:32:18.860" v="108"/>
      <pc:docMkLst>
        <pc:docMk/>
      </pc:docMkLst>
      <pc:sldChg chg="modAnim">
        <pc:chgData name="Mohammad Yar Kevin (mohamkev)" userId="4c7a223b-4757-44e4-8e6c-82d3d90b9799" providerId="ADAL" clId="{A32362C0-99ED-4597-95D5-39D20A6D05BB}" dt="2023-03-24T08:27:51.240" v="96"/>
        <pc:sldMkLst>
          <pc:docMk/>
          <pc:sldMk cId="0" sldId="256"/>
        </pc:sldMkLst>
      </pc:sldChg>
      <pc:sldChg chg="modAnim">
        <pc:chgData name="Mohammad Yar Kevin (mohamkev)" userId="4c7a223b-4757-44e4-8e6c-82d3d90b9799" providerId="ADAL" clId="{A32362C0-99ED-4597-95D5-39D20A6D05BB}" dt="2023-03-24T08:28:26.928" v="97"/>
        <pc:sldMkLst>
          <pc:docMk/>
          <pc:sldMk cId="0" sldId="262"/>
        </pc:sldMkLst>
      </pc:sldChg>
      <pc:sldChg chg="modAnim">
        <pc:chgData name="Mohammad Yar Kevin (mohamkev)" userId="4c7a223b-4757-44e4-8e6c-82d3d90b9799" providerId="ADAL" clId="{A32362C0-99ED-4597-95D5-39D20A6D05BB}" dt="2023-03-24T08:32:18.860" v="108"/>
        <pc:sldMkLst>
          <pc:docMk/>
          <pc:sldMk cId="0" sldId="263"/>
        </pc:sldMkLst>
      </pc:sldChg>
      <pc:sldChg chg="modAnim">
        <pc:chgData name="Mohammad Yar Kevin (mohamkev)" userId="4c7a223b-4757-44e4-8e6c-82d3d90b9799" providerId="ADAL" clId="{A32362C0-99ED-4597-95D5-39D20A6D05BB}" dt="2023-03-24T08:31:33.144" v="106"/>
        <pc:sldMkLst>
          <pc:docMk/>
          <pc:sldMk cId="0" sldId="264"/>
        </pc:sldMkLst>
      </pc:sldChg>
      <pc:sldChg chg="modAnim">
        <pc:chgData name="Mohammad Yar Kevin (mohamkev)" userId="4c7a223b-4757-44e4-8e6c-82d3d90b9799" providerId="ADAL" clId="{A32362C0-99ED-4597-95D5-39D20A6D05BB}" dt="2023-03-24T08:28:35.384" v="98"/>
        <pc:sldMkLst>
          <pc:docMk/>
          <pc:sldMk cId="0" sldId="265"/>
        </pc:sldMkLst>
      </pc:sldChg>
      <pc:sldChg chg="addSp modSp mod">
        <pc:chgData name="Mohammad Yar Kevin (mohamkev)" userId="4c7a223b-4757-44e4-8e6c-82d3d90b9799" providerId="ADAL" clId="{A32362C0-99ED-4597-95D5-39D20A6D05BB}" dt="2023-03-24T08:26:40.786" v="95" actId="1076"/>
        <pc:sldMkLst>
          <pc:docMk/>
          <pc:sldMk cId="0" sldId="269"/>
        </pc:sldMkLst>
        <pc:spChg chg="mod">
          <ac:chgData name="Mohammad Yar Kevin (mohamkev)" userId="4c7a223b-4757-44e4-8e6c-82d3d90b9799" providerId="ADAL" clId="{A32362C0-99ED-4597-95D5-39D20A6D05BB}" dt="2023-03-24T08:23:06.616" v="2" actId="1076"/>
          <ac:spMkLst>
            <pc:docMk/>
            <pc:sldMk cId="0" sldId="269"/>
            <ac:spMk id="9" creationId="{00000000-0000-0000-0000-000000000000}"/>
          </ac:spMkLst>
        </pc:spChg>
        <pc:spChg chg="mod">
          <ac:chgData name="Mohammad Yar Kevin (mohamkev)" userId="4c7a223b-4757-44e4-8e6c-82d3d90b9799" providerId="ADAL" clId="{A32362C0-99ED-4597-95D5-39D20A6D05BB}" dt="2023-03-24T08:23:08.806" v="3" actId="1076"/>
          <ac:spMkLst>
            <pc:docMk/>
            <pc:sldMk cId="0" sldId="269"/>
            <ac:spMk id="11" creationId="{00000000-0000-0000-0000-000000000000}"/>
          </ac:spMkLst>
        </pc:spChg>
        <pc:spChg chg="add mod">
          <ac:chgData name="Mohammad Yar Kevin (mohamkev)" userId="4c7a223b-4757-44e4-8e6c-82d3d90b9799" providerId="ADAL" clId="{A32362C0-99ED-4597-95D5-39D20A6D05BB}" dt="2023-03-24T08:26:40.786" v="95" actId="1076"/>
          <ac:spMkLst>
            <pc:docMk/>
            <pc:sldMk cId="0" sldId="269"/>
            <ac:spMk id="25" creationId="{AF5F1B66-D1E2-94F1-FE50-EF9E7E589743}"/>
          </ac:spMkLst>
        </pc:spChg>
        <pc:picChg chg="mod">
          <ac:chgData name="Mohammad Yar Kevin (mohamkev)" userId="4c7a223b-4757-44e4-8e6c-82d3d90b9799" providerId="ADAL" clId="{A32362C0-99ED-4597-95D5-39D20A6D05BB}" dt="2023-03-24T08:22:23.977" v="1" actId="14100"/>
          <ac:picMkLst>
            <pc:docMk/>
            <pc:sldMk cId="0" sldId="269"/>
            <ac:picMk id="8" creationId="{00000000-0000-0000-0000-000000000000}"/>
          </ac:picMkLst>
        </pc:picChg>
        <pc:picChg chg="mod">
          <ac:chgData name="Mohammad Yar Kevin (mohamkev)" userId="4c7a223b-4757-44e4-8e6c-82d3d90b9799" providerId="ADAL" clId="{A32362C0-99ED-4597-95D5-39D20A6D05BB}" dt="2023-03-24T08:22:20.368" v="0" actId="1076"/>
          <ac:picMkLst>
            <pc:docMk/>
            <pc:sldMk cId="0" sldId="269"/>
            <ac:picMk id="10" creationId="{00000000-0000-0000-0000-000000000000}"/>
          </ac:picMkLst>
        </pc:picChg>
        <pc:picChg chg="add mod">
          <ac:chgData name="Mohammad Yar Kevin (mohamkev)" userId="4c7a223b-4757-44e4-8e6c-82d3d90b9799" providerId="ADAL" clId="{A32362C0-99ED-4597-95D5-39D20A6D05BB}" dt="2023-03-24T08:25:45.284" v="31" actId="1076"/>
          <ac:picMkLst>
            <pc:docMk/>
            <pc:sldMk cId="0" sldId="269"/>
            <ac:picMk id="13" creationId="{1831A687-027E-F0D8-0E1B-8F6DA4B64FFC}"/>
          </ac:picMkLst>
        </pc:picChg>
        <pc:picChg chg="add mod">
          <ac:chgData name="Mohammad Yar Kevin (mohamkev)" userId="4c7a223b-4757-44e4-8e6c-82d3d90b9799" providerId="ADAL" clId="{A32362C0-99ED-4597-95D5-39D20A6D05BB}" dt="2023-03-24T08:25:45.284" v="31" actId="1076"/>
          <ac:picMkLst>
            <pc:docMk/>
            <pc:sldMk cId="0" sldId="269"/>
            <ac:picMk id="17" creationId="{0561764D-DB7C-76FC-1473-BDEAD94D31AD}"/>
          </ac:picMkLst>
        </pc:picChg>
        <pc:picChg chg="add mod">
          <ac:chgData name="Mohammad Yar Kevin (mohamkev)" userId="4c7a223b-4757-44e4-8e6c-82d3d90b9799" providerId="ADAL" clId="{A32362C0-99ED-4597-95D5-39D20A6D05BB}" dt="2023-03-24T08:25:45.284" v="31" actId="1076"/>
          <ac:picMkLst>
            <pc:docMk/>
            <pc:sldMk cId="0" sldId="269"/>
            <ac:picMk id="19" creationId="{54328085-7D05-08E1-A84E-A6E651C6383A}"/>
          </ac:picMkLst>
        </pc:picChg>
        <pc:picChg chg="add mod">
          <ac:chgData name="Mohammad Yar Kevin (mohamkev)" userId="4c7a223b-4757-44e4-8e6c-82d3d90b9799" providerId="ADAL" clId="{A32362C0-99ED-4597-95D5-39D20A6D05BB}" dt="2023-03-24T08:25:45.284" v="31" actId="1076"/>
          <ac:picMkLst>
            <pc:docMk/>
            <pc:sldMk cId="0" sldId="269"/>
            <ac:picMk id="21" creationId="{FDBA02A4-29FC-4465-504C-4725D8D0A872}"/>
          </ac:picMkLst>
        </pc:picChg>
        <pc:picChg chg="add mod">
          <ac:chgData name="Mohammad Yar Kevin (mohamkev)" userId="4c7a223b-4757-44e4-8e6c-82d3d90b9799" providerId="ADAL" clId="{A32362C0-99ED-4597-95D5-39D20A6D05BB}" dt="2023-03-24T08:25:49.408" v="32" actId="1076"/>
          <ac:picMkLst>
            <pc:docMk/>
            <pc:sldMk cId="0" sldId="269"/>
            <ac:picMk id="23" creationId="{A7BC25E2-054E-C746-55B4-54D5505B0194}"/>
          </ac:picMkLst>
        </pc:picChg>
      </pc:sldChg>
      <pc:sldChg chg="modSp mod modAnim">
        <pc:chgData name="Mohammad Yar Kevin (mohamkev)" userId="4c7a223b-4757-44e4-8e6c-82d3d90b9799" providerId="ADAL" clId="{A32362C0-99ED-4597-95D5-39D20A6D05BB}" dt="2023-03-24T08:28:59.044" v="102"/>
        <pc:sldMkLst>
          <pc:docMk/>
          <pc:sldMk cId="489443418" sldId="270"/>
        </pc:sldMkLst>
        <pc:picChg chg="mod">
          <ac:chgData name="Mohammad Yar Kevin (mohamkev)" userId="4c7a223b-4757-44e4-8e6c-82d3d90b9799" providerId="ADAL" clId="{A32362C0-99ED-4597-95D5-39D20A6D05BB}" dt="2023-03-24T08:28:55.728" v="101" actId="1076"/>
          <ac:picMkLst>
            <pc:docMk/>
            <pc:sldMk cId="489443418" sldId="270"/>
            <ac:picMk id="2" creationId="{4FF00438-3510-22F8-C2C3-9E66E0D996F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24.03.2023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‹Nr.›</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Edward is craving conversation.. but sometimes, (–beep–) nobody is picking up.</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Clara: Hi Edward, how are we feeling today?</a:t>
            </a:r>
          </a:p>
          <a:p>
            <a:r>
              <a:rPr lang="en-US"/>
              <a:t>Edward: Well, not so good. My son didnt pick up my call</a:t>
            </a:r>
          </a:p>
          <a:p>
            <a:r>
              <a:rPr lang="en-US"/>
              <a:t>Clara: That's tough, I'm sorry to hear that. Is there anything I can do to help lift your mood? Maybe we can listen to some music? How about I play something from the 50s, when you and Mathea first met?</a:t>
            </a:r>
          </a:p>
          <a:p>
            <a:r>
              <a:rPr lang="en-US"/>
              <a:t>Edward: I would really appreciate that</a:t>
            </a:r>
          </a:p>
          <a:p>
            <a:r>
              <a:rPr lang="en-US"/>
              <a:t>Clara: Wonderful! How about we listen to "Unforgettable" by Nat King Cole? </a:t>
            </a:r>
          </a:p>
          <a:p>
            <a:r>
              <a:rPr lang="en-US"/>
              <a:t>Edward: I really like this song! Reminds me of the old days.</a:t>
            </a:r>
          </a:p>
          <a:p>
            <a:r>
              <a:rPr lang="en-US"/>
              <a:t>Clara: It sure does! What other memories do you have from that time?</a:t>
            </a:r>
          </a:p>
          <a:p>
            <a:r>
              <a:rPr lang="en-US"/>
              <a:t>Edward: You know, I was a mechanical engineer when I was young.</a:t>
            </a:r>
          </a:p>
          <a:p>
            <a:r>
              <a:rPr lang="en-US"/>
              <a:t>Clara: Yes I remember, you were often traveling for that, what about  going on a walk after our conversation, it will do good to your mood!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Keep in mind, these were real responses of Clara. </a:t>
            </a:r>
          </a:p>
          <a:p>
            <a:r>
              <a:rPr lang="en-US"/>
              <a:t>But Clara is not only good at lifting your mood:</a:t>
            </a:r>
          </a:p>
          <a:p>
            <a:r>
              <a:rPr lang="en-US"/>
              <a:t>- She is always accessible and processes your voice in real-time with an incredibly fast response time</a:t>
            </a:r>
          </a:p>
          <a:p>
            <a:r>
              <a:rPr lang="en-US"/>
              <a:t>- By providing a life story of the person in need, the interaction with Clara is more personalized and reflecting.</a:t>
            </a:r>
          </a:p>
          <a:p>
            <a:r>
              <a:rPr lang="en-US"/>
              <a:t>-And.. as you have seen, Clara even detects the sadness in the conversation and thus suggests music or pictures which you may find uplifting.  </a:t>
            </a:r>
          </a:p>
          <a:p>
            <a:endParaRPr lang="en-US"/>
          </a:p>
          <a:p>
            <a:endParaRPr lang="en-US"/>
          </a:p>
          <a:p>
            <a:endParaRPr lang="en-US"/>
          </a:p>
          <a:p>
            <a:r>
              <a:rPr lang="en-US"/>
              <a:t>(Furthermore, Clara's family interface enables family members to send reminders, which can be seamlessly transferred to Edward, further enhancing the user experience. Worried family members can also use these features to check on the health of their loved one, asking about the number of steps or amount of water drunk that day.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fr-FR"/>
              <a:t>As a </a:t>
            </a:r>
            <a:r>
              <a:rPr lang="fr-FR" err="1"/>
              <a:t>next</a:t>
            </a:r>
            <a:r>
              <a:rPr lang="fr-FR"/>
              <a:t> </a:t>
            </a:r>
            <a:r>
              <a:rPr lang="fr-FR" err="1"/>
              <a:t>step</a:t>
            </a:r>
            <a:r>
              <a:rPr lang="fr-FR"/>
              <a:t>, </a:t>
            </a:r>
          </a:p>
          <a:p>
            <a:r>
              <a:rPr lang="fr-FR" err="1"/>
              <a:t>We</a:t>
            </a:r>
            <a:r>
              <a:rPr lang="fr-FR"/>
              <a:t> enable </a:t>
            </a:r>
            <a:r>
              <a:rPr lang="fr-FR" err="1"/>
              <a:t>family</a:t>
            </a:r>
            <a:r>
              <a:rPr lang="fr-FR"/>
              <a:t> </a:t>
            </a:r>
            <a:r>
              <a:rPr lang="fr-FR" err="1"/>
              <a:t>members</a:t>
            </a:r>
            <a:r>
              <a:rPr lang="fr-FR"/>
              <a:t> to </a:t>
            </a:r>
            <a:r>
              <a:rPr lang="fr-FR" err="1"/>
              <a:t>be</a:t>
            </a:r>
            <a:r>
              <a:rPr lang="fr-FR"/>
              <a:t> </a:t>
            </a:r>
            <a:r>
              <a:rPr lang="fr-FR" err="1"/>
              <a:t>notified</a:t>
            </a:r>
            <a:r>
              <a:rPr lang="fr-FR"/>
              <a:t> </a:t>
            </a:r>
            <a:r>
              <a:rPr lang="fr-FR" err="1"/>
              <a:t>when</a:t>
            </a:r>
            <a:r>
              <a:rPr lang="fr-FR"/>
              <a:t> Clara </a:t>
            </a:r>
            <a:r>
              <a:rPr lang="fr-FR" err="1"/>
              <a:t>detects</a:t>
            </a:r>
            <a:r>
              <a:rPr lang="fr-FR"/>
              <a:t> a </a:t>
            </a:r>
            <a:r>
              <a:rPr lang="fr-FR" err="1"/>
              <a:t>negative</a:t>
            </a:r>
            <a:r>
              <a:rPr lang="fr-FR"/>
              <a:t> change of </a:t>
            </a:r>
            <a:r>
              <a:rPr lang="fr-FR" err="1"/>
              <a:t>mood</a:t>
            </a:r>
            <a:r>
              <a:rPr lang="fr-FR"/>
              <a:t>. This </a:t>
            </a:r>
            <a:r>
              <a:rPr lang="fr-FR" err="1"/>
              <a:t>will</a:t>
            </a:r>
            <a:r>
              <a:rPr lang="fr-FR"/>
              <a:t> </a:t>
            </a:r>
            <a:r>
              <a:rPr lang="fr-FR" err="1"/>
              <a:t>guarantee</a:t>
            </a:r>
            <a:r>
              <a:rPr lang="fr-FR"/>
              <a:t> </a:t>
            </a:r>
            <a:r>
              <a:rPr lang="fr-FR" err="1"/>
              <a:t>that</a:t>
            </a:r>
            <a:r>
              <a:rPr lang="fr-FR"/>
              <a:t> the </a:t>
            </a:r>
            <a:r>
              <a:rPr lang="fr-FR" err="1"/>
              <a:t>family</a:t>
            </a:r>
            <a:r>
              <a:rPr lang="fr-FR"/>
              <a:t> </a:t>
            </a:r>
            <a:r>
              <a:rPr lang="fr-FR" err="1"/>
              <a:t>is</a:t>
            </a:r>
            <a:r>
              <a:rPr lang="fr-FR"/>
              <a:t> </a:t>
            </a:r>
            <a:r>
              <a:rPr lang="fr-FR" err="1"/>
              <a:t>here</a:t>
            </a:r>
            <a:r>
              <a:rPr lang="fr-FR"/>
              <a:t> </a:t>
            </a:r>
            <a:r>
              <a:rPr lang="fr-FR" err="1"/>
              <a:t>when</a:t>
            </a:r>
            <a:r>
              <a:rPr lang="fr-FR"/>
              <a:t> the </a:t>
            </a:r>
            <a:r>
              <a:rPr lang="fr-FR" err="1"/>
              <a:t>elderly</a:t>
            </a:r>
            <a:r>
              <a:rPr lang="fr-FR"/>
              <a:t> </a:t>
            </a:r>
            <a:r>
              <a:rPr lang="fr-FR" err="1"/>
              <a:t>needs</a:t>
            </a:r>
            <a:r>
              <a:rPr lang="fr-FR"/>
              <a:t> </a:t>
            </a:r>
            <a:r>
              <a:rPr lang="fr-FR" err="1"/>
              <a:t>them</a:t>
            </a:r>
            <a:r>
              <a:rPr lang="fr-FR"/>
              <a:t> the </a:t>
            </a:r>
            <a:r>
              <a:rPr lang="fr-FR" err="1"/>
              <a:t>most</a:t>
            </a:r>
            <a:r>
              <a:rPr lang="fr-FR"/>
              <a:t>.</a:t>
            </a:r>
          </a:p>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20296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Check the demo and QR Code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Loneliness is omnipresent in our society. You might not see it directly, but 30% of </a:t>
            </a:r>
          </a:p>
          <a:p>
            <a:r>
              <a:rPr lang="en-US"/>
              <a:t>our elders, like Edward here, experience it on a daily basis. </a:t>
            </a:r>
          </a:p>
          <a:p>
            <a:r>
              <a:rPr lang="en-US"/>
              <a:t>The reasons for this can be social isolation, accelerated through hurdles such as physical impairment or the overwhelming rapid change in technology. Like Edward here, he has a hard time using his smart phone to do daily tasks.</a:t>
            </a:r>
          </a:p>
          <a:p>
            <a:r>
              <a:rPr lang="en-US"/>
              <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There are solutions on the market.. but you decide.. is this what Edward feels comfortable with?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is where Reach comes into play. They use a card-based interaction tool that facilitates the life of the elderly.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But, one important thing is missing.. </a:t>
            </a:r>
          </a:p>
          <a:p>
            <a:r>
              <a:rPr lang="en-US"/>
              <a:t>How can we offer Edward a simple and fun way to tackle loneliness in a safe environment in which he can talk about his favorite hobbies and life experiences?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Introducing Clara, your very own AI assistant, ready to assist you at a moment's notice! </a:t>
            </a:r>
          </a:p>
          <a:p>
            <a:r>
              <a:rPr lang="en-US"/>
              <a:t>Whether you want to listen to music, see pictures of your loved ones, or just have a friendly chat, Clara is here to lift your feelings of loneliness. </a:t>
            </a:r>
          </a:p>
          <a:p>
            <a:r>
              <a:rPr lang="en-US"/>
              <a:t>EDWARD, ARE YOU READY?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Edward: Well, not so good. My son didnt pick up my call</a:t>
            </a:r>
          </a:p>
          <a:p>
            <a:endParaRPr lang="en-US"/>
          </a:p>
          <a:p>
            <a:r>
              <a:rPr lang="en-US"/>
              <a:t>Edward: I would really appreciate that</a:t>
            </a:r>
          </a:p>
          <a:p>
            <a:endParaRPr lang="en-US"/>
          </a:p>
          <a:p>
            <a:r>
              <a:rPr lang="en-US"/>
              <a:t>Edward: I really like this song! Reminds me of the old days.</a:t>
            </a:r>
          </a:p>
          <a:p>
            <a:endParaRPr lang="en-US"/>
          </a:p>
          <a:p>
            <a:r>
              <a:rPr lang="en-US"/>
              <a:t>Edward: You know, I was a mechanical engineer when I was young.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Clara: Hi Edward, how are we feeling today?</a:t>
            </a:r>
          </a:p>
          <a:p>
            <a:r>
              <a:rPr lang="en-US"/>
              <a:t>Edward: Well, not so good. My son didnt pick up my call</a:t>
            </a:r>
          </a:p>
          <a:p>
            <a:r>
              <a:rPr lang="en-US"/>
              <a:t>Clara: That's tough, I'm sorry to hear that. Is there anything I can do to help lift your mood? Maybe we can listen to some music? How about I play something from the 50s, when you and Mathea first met?</a:t>
            </a:r>
          </a:p>
          <a:p>
            <a:r>
              <a:rPr lang="en-US"/>
              <a:t>Edward: I would really appreciate that</a:t>
            </a:r>
          </a:p>
          <a:p>
            <a:r>
              <a:rPr lang="en-US"/>
              <a:t>Clara: Wonderful! How about we listen to "Unforgettable" by Nat King Cole? </a:t>
            </a:r>
          </a:p>
          <a:p>
            <a:r>
              <a:rPr lang="en-US"/>
              <a:t>Edward: I really like this song! Reminds me of the old days.</a:t>
            </a:r>
          </a:p>
          <a:p>
            <a:r>
              <a:rPr lang="en-US"/>
              <a:t>Clara: It sure does! What other memories do you have from that time?</a:t>
            </a:r>
          </a:p>
          <a:p>
            <a:r>
              <a:rPr lang="en-US"/>
              <a:t>Edward: You know, I was a mechanical engineer when I was young.</a:t>
            </a:r>
          </a:p>
          <a:p>
            <a:r>
              <a:rPr lang="en-US"/>
              <a:t>Clara: Yes I remember, you were often traveling for that, what about  going on a walk after our conversation, it will do good to your mood!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Edward: Well, not so good. My son didnt pick up my call</a:t>
            </a:r>
          </a:p>
          <a:p>
            <a:endParaRPr lang="en-US"/>
          </a:p>
          <a:p>
            <a:r>
              <a:rPr lang="en-US"/>
              <a:t>Edward: I would really appreciate that</a:t>
            </a:r>
          </a:p>
          <a:p>
            <a:endParaRPr lang="en-US"/>
          </a:p>
          <a:p>
            <a:r>
              <a:rPr lang="en-US"/>
              <a:t>Edward: I really like this song! Reminds me of the old days.</a:t>
            </a:r>
          </a:p>
          <a:p>
            <a:endParaRPr lang="en-US"/>
          </a:p>
          <a:p>
            <a:r>
              <a:rPr lang="en-US"/>
              <a:t>Edward: You know, I was a mechanical engineer when I was young.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‹Nr.›</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microsoft.com/office/2007/relationships/media" Target="../media/media6.mp4"/><Relationship Id="rId7" Type="http://schemas.openxmlformats.org/officeDocument/2006/relationships/image" Target="../media/image17.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notesSlide" Target="../notesSlides/notesSlide10.xml"/><Relationship Id="rId5" Type="http://schemas.openxmlformats.org/officeDocument/2006/relationships/slideLayout" Target="../slideLayouts/slideLayout7.xml"/><Relationship Id="rId4" Type="http://schemas.openxmlformats.org/officeDocument/2006/relationships/video" Target="../media/media6.mp4"/></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png"/><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20.png"/><Relationship Id="rId10" Type="http://schemas.openxmlformats.org/officeDocument/2006/relationships/image" Target="../media/image37.svg"/><Relationship Id="rId4" Type="http://schemas.openxmlformats.org/officeDocument/2006/relationships/image" Target="../media/image21.png"/><Relationship Id="rId9" Type="http://schemas.openxmlformats.org/officeDocument/2006/relationships/image" Target="../media/image36.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media" Target="../media/media5.m4a"/><Relationship Id="rId7" Type="http://schemas.openxmlformats.org/officeDocument/2006/relationships/image" Target="../media/image16.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9.xml"/><Relationship Id="rId5" Type="http://schemas.openxmlformats.org/officeDocument/2006/relationships/slideLayout" Target="../slideLayouts/slideLayout7.xml"/><Relationship Id="rId4" Type="http://schemas.openxmlformats.org/officeDocument/2006/relationships/audio" Target="../media/media5.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a:stretch>
            <a:fillRect/>
          </a:stretch>
        </p:blipFill>
        <p:spPr>
          <a:xfrm>
            <a:off x="-21771" y="0"/>
            <a:ext cx="18288000" cy="10287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4" name="music">
            <a:hlinkClick r:id="" action="ppaction://media"/>
            <a:extLst>
              <a:ext uri="{FF2B5EF4-FFF2-40B4-BE49-F238E27FC236}">
                <a16:creationId xmlns:a16="http://schemas.microsoft.com/office/drawing/2014/main" id="{01249F42-C003-6801-DB8F-A0090664A90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938" y="7938"/>
            <a:ext cx="812800" cy="812800"/>
          </a:xfrm>
          <a:prstGeom prst="rect">
            <a:avLst/>
          </a:prstGeom>
        </p:spPr>
      </p:pic>
      <p:pic>
        <p:nvPicPr>
          <p:cNvPr id="5" name="START HACK(6)">
            <a:hlinkClick r:id="" action="ppaction://media"/>
            <a:extLst>
              <a:ext uri="{FF2B5EF4-FFF2-40B4-BE49-F238E27FC236}">
                <a16:creationId xmlns:a16="http://schemas.microsoft.com/office/drawing/2014/main" id="{26F12712-E0F5-0C4F-A488-F5BA9C26305E}"/>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1113" y="6350"/>
            <a:ext cx="18288000" cy="10287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video>
              <p:cMediaNode vol="80000">
                <p:cTn id="8" fill="hold" display="0">
                  <p:stCondLst>
                    <p:cond delay="indefinite"/>
                  </p:stCondLst>
                </p:cTn>
                <p:tgtEl>
                  <p:spTgt spid="5"/>
                </p:tgtEl>
              </p:cMediaNode>
            </p:video>
            <p:seq concurrent="1" nextAc="seek">
              <p:cTn id="9" restart="whenNotActive" fill="hold" evtFilter="cancelBubble" nodeType="interactiveSeq">
                <p:stCondLst>
                  <p:cond evt="onClick" delay="0">
                    <p:tgtEl>
                      <p:spTgt spid="5"/>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5"/>
                                        </p:tgtEl>
                                      </p:cBhvr>
                                    </p:cmd>
                                  </p:childTnLst>
                                </p:cTn>
                              </p:par>
                              <p:par>
                                <p:cTn id="14" presetID="1" presetClass="exit" presetSubtype="0" fill="hold" nodeType="withEffect">
                                  <p:stCondLst>
                                    <p:cond delay="0"/>
                                  </p:stCondLst>
                                  <p:childTnLst>
                                    <p:set>
                                      <p:cBhvr>
                                        <p:cTn id="15" dur="1" fill="hold">
                                          <p:stCondLst>
                                            <p:cond delay="0"/>
                                          </p:stCondLst>
                                        </p:cTn>
                                        <p:tgtEl>
                                          <p:spTgt spid="4"/>
                                        </p:tgtEl>
                                        <p:attrNameLst>
                                          <p:attrName>style.visibility</p:attrName>
                                        </p:attrNameLst>
                                      </p:cBhvr>
                                      <p:to>
                                        <p:strVal val="hidden"/>
                                      </p:to>
                                    </p:set>
                                    <p:cmd type="call" cmd="stop">
                                      <p:cBhvr>
                                        <p:cTn id="16" dur="1">
                                          <p:stCondLst>
                                            <p:cond delay="0"/>
                                          </p:stCondLst>
                                        </p:cTn>
                                        <p:tgtEl>
                                          <p:spTgt spid="4"/>
                                        </p:tgtEl>
                                      </p:cBhvr>
                                    </p:cmd>
                                  </p:childTnLst>
                                  <p:subTnLst>
                                    <p:cmd type="evt" cmd="onstopaudio">
                                      <p:cBhvr>
                                        <p:cTn display="0" masterRel="sameClick">
                                          <p:stCondLst>
                                            <p:cond evt="begin" delay="0">
                                              <p:tn val="14"/>
                                            </p:cond>
                                          </p:stCondLst>
                                        </p:cTn>
                                        <p:tgtEl>
                                          <p:sldTgt/>
                                        </p:tgtEl>
                                      </p:cBhvr>
                                    </p:cmd>
                                  </p:sub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TART HACK(9)">
            <a:hlinkClick r:id="" action="ppaction://media"/>
            <a:extLst>
              <a:ext uri="{FF2B5EF4-FFF2-40B4-BE49-F238E27FC236}">
                <a16:creationId xmlns:a16="http://schemas.microsoft.com/office/drawing/2014/main" id="{4FF00438-3510-22F8-C2C3-9E66E0D996F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8288000" cy="10287000"/>
          </a:xfrm>
          <a:prstGeom prst="rect">
            <a:avLst/>
          </a:prstGeom>
        </p:spPr>
      </p:pic>
    </p:spTree>
    <p:extLst>
      <p:ext uri="{BB962C8B-B14F-4D97-AF65-F5344CB8AC3E}">
        <p14:creationId xmlns:p14="http://schemas.microsoft.com/office/powerpoint/2010/main" val="489443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8085073" y="0"/>
            <a:ext cx="2018461" cy="10728148"/>
            <a:chOff x="0" y="0"/>
            <a:chExt cx="531611" cy="2825520"/>
          </a:xfrm>
        </p:grpSpPr>
        <p:sp>
          <p:nvSpPr>
            <p:cNvPr id="3" name="Freeform 3"/>
            <p:cNvSpPr/>
            <p:nvPr/>
          </p:nvSpPr>
          <p:spPr>
            <a:xfrm>
              <a:off x="0" y="0"/>
              <a:ext cx="531611" cy="2825520"/>
            </a:xfrm>
            <a:custGeom>
              <a:avLst/>
              <a:gdLst/>
              <a:ahLst/>
              <a:cxnLst/>
              <a:rect l="l" t="t" r="r" b="b"/>
              <a:pathLst>
                <a:path w="531611" h="2825520">
                  <a:moveTo>
                    <a:pt x="0" y="0"/>
                  </a:moveTo>
                  <a:lnTo>
                    <a:pt x="531611" y="0"/>
                  </a:lnTo>
                  <a:lnTo>
                    <a:pt x="531611" y="2825520"/>
                  </a:lnTo>
                  <a:lnTo>
                    <a:pt x="0" y="2825520"/>
                  </a:lnTo>
                  <a:close/>
                </a:path>
              </a:pathLst>
            </a:custGeom>
            <a:solidFill>
              <a:srgbClr val="49766C"/>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5" name="Picture 5"/>
          <p:cNvPicPr>
            <a:picLocks noChangeAspect="1"/>
          </p:cNvPicPr>
          <p:nvPr/>
        </p:nvPicPr>
        <p:blipFill>
          <a:blip r:embed="rId3"/>
          <a:srcRect/>
          <a:stretch>
            <a:fillRect/>
          </a:stretch>
        </p:blipFill>
        <p:spPr>
          <a:xfrm>
            <a:off x="16467858" y="0"/>
            <a:ext cx="1582883" cy="1356757"/>
          </a:xfrm>
          <a:prstGeom prst="rect">
            <a:avLst/>
          </a:prstGeom>
        </p:spPr>
      </p:pic>
      <p:pic>
        <p:nvPicPr>
          <p:cNvPr id="6" name="Picture 6"/>
          <p:cNvPicPr>
            <a:picLocks noChangeAspect="1"/>
          </p:cNvPicPr>
          <p:nvPr/>
        </p:nvPicPr>
        <p:blipFill>
          <a:blip r:embed="rId4"/>
          <a:srcRect/>
          <a:stretch>
            <a:fillRect/>
          </a:stretch>
        </p:blipFill>
        <p:spPr>
          <a:xfrm>
            <a:off x="13131037" y="4086055"/>
            <a:ext cx="6200945" cy="6200945"/>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704431" y="2262962"/>
            <a:ext cx="1794359" cy="1735635"/>
          </a:xfrm>
          <a:prstGeom prst="rect">
            <a:avLst/>
          </a:prstGeom>
        </p:spPr>
      </p:pic>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454683" y="4562305"/>
            <a:ext cx="2313786" cy="2259096"/>
          </a:xfrm>
          <a:prstGeom prst="rect">
            <a:avLst/>
          </a:prstGeom>
        </p:spPr>
      </p:pic>
      <p:pic>
        <p:nvPicPr>
          <p:cNvPr id="9" name="Picture 9"/>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821003" y="7274670"/>
            <a:ext cx="1561215" cy="2496128"/>
          </a:xfrm>
          <a:prstGeom prst="rect">
            <a:avLst/>
          </a:prstGeom>
        </p:spPr>
      </p:pic>
      <p:sp>
        <p:nvSpPr>
          <p:cNvPr id="10" name="TextBox 10"/>
          <p:cNvSpPr txBox="1"/>
          <p:nvPr/>
        </p:nvSpPr>
        <p:spPr>
          <a:xfrm>
            <a:off x="411540" y="431123"/>
            <a:ext cx="8359787" cy="925634"/>
          </a:xfrm>
          <a:prstGeom prst="rect">
            <a:avLst/>
          </a:prstGeom>
        </p:spPr>
        <p:txBody>
          <a:bodyPr lIns="0" tIns="0" rIns="0" bIns="0" rtlCol="0" anchor="t">
            <a:spAutoFit/>
          </a:bodyPr>
          <a:lstStyle/>
          <a:p>
            <a:pPr marL="0" lvl="0" indent="0" algn="ctr">
              <a:lnSpc>
                <a:spcPts val="7673"/>
              </a:lnSpc>
              <a:spcBef>
                <a:spcPct val="0"/>
              </a:spcBef>
            </a:pPr>
            <a:r>
              <a:rPr lang="en-US" sz="5481">
                <a:solidFill>
                  <a:srgbClr val="000000"/>
                </a:solidFill>
                <a:latin typeface="Canva Sans Bold"/>
              </a:rPr>
              <a:t>What makes Clara great?</a:t>
            </a:r>
          </a:p>
        </p:txBody>
      </p:sp>
      <p:sp>
        <p:nvSpPr>
          <p:cNvPr id="11" name="TextBox 11"/>
          <p:cNvSpPr txBox="1"/>
          <p:nvPr/>
        </p:nvSpPr>
        <p:spPr>
          <a:xfrm>
            <a:off x="3058050" y="2734315"/>
            <a:ext cx="12666140" cy="1489703"/>
          </a:xfrm>
          <a:prstGeom prst="rect">
            <a:avLst/>
          </a:prstGeom>
        </p:spPr>
        <p:txBody>
          <a:bodyPr wrap="square" lIns="0" tIns="0" rIns="0" bIns="0" rtlCol="0" anchor="t">
            <a:spAutoFit/>
          </a:bodyPr>
          <a:lstStyle/>
          <a:p>
            <a:pPr marL="0" lvl="0" indent="0">
              <a:lnSpc>
                <a:spcPts val="5993"/>
              </a:lnSpc>
              <a:spcBef>
                <a:spcPct val="0"/>
              </a:spcBef>
            </a:pPr>
            <a:r>
              <a:rPr lang="en-US" sz="4250" b="1">
                <a:solidFill>
                  <a:srgbClr val="000000"/>
                </a:solidFill>
                <a:latin typeface="Canva Sans Bold"/>
              </a:rPr>
              <a:t>Immediate</a:t>
            </a:r>
            <a:r>
              <a:rPr lang="en-US" sz="4250">
                <a:solidFill>
                  <a:srgbClr val="000000"/>
                </a:solidFill>
                <a:latin typeface="Canva Sans Bold"/>
              </a:rPr>
              <a:t>: </a:t>
            </a:r>
            <a:r>
              <a:rPr lang="en-US" sz="4250">
                <a:solidFill>
                  <a:srgbClr val="000000"/>
                </a:solidFill>
                <a:latin typeface="Canva Sans"/>
              </a:rPr>
              <a:t>24/7 easy access with real-time voice-processing and fast respond time</a:t>
            </a:r>
            <a:endParaRPr lang="de-DE" sz="4250"/>
          </a:p>
        </p:txBody>
      </p:sp>
      <p:sp>
        <p:nvSpPr>
          <p:cNvPr id="12" name="TextBox 12"/>
          <p:cNvSpPr txBox="1"/>
          <p:nvPr/>
        </p:nvSpPr>
        <p:spPr>
          <a:xfrm>
            <a:off x="3054106" y="5235959"/>
            <a:ext cx="11680686" cy="1489703"/>
          </a:xfrm>
          <a:prstGeom prst="rect">
            <a:avLst/>
          </a:prstGeom>
        </p:spPr>
        <p:txBody>
          <a:bodyPr wrap="square" lIns="0" tIns="0" rIns="0" bIns="0" rtlCol="0" anchor="t">
            <a:spAutoFit/>
          </a:bodyPr>
          <a:lstStyle/>
          <a:p>
            <a:pPr>
              <a:lnSpc>
                <a:spcPts val="5993"/>
              </a:lnSpc>
            </a:pPr>
            <a:r>
              <a:rPr lang="en-US" sz="4250">
                <a:solidFill>
                  <a:srgbClr val="000000"/>
                </a:solidFill>
                <a:latin typeface="Canva Sans Bold"/>
              </a:rPr>
              <a:t>Personal</a:t>
            </a:r>
            <a:r>
              <a:rPr lang="en-US" sz="4250">
                <a:solidFill>
                  <a:srgbClr val="000000"/>
                </a:solidFill>
                <a:latin typeface="Canva Sans"/>
              </a:rPr>
              <a:t>: Remembers your personal life story and builds trust </a:t>
            </a:r>
            <a:endParaRPr lang="de-DE">
              <a:solidFill>
                <a:srgbClr val="000000"/>
              </a:solidFill>
              <a:latin typeface="Calibri"/>
              <a:cs typeface="Calibri"/>
            </a:endParaRPr>
          </a:p>
        </p:txBody>
      </p:sp>
      <p:sp>
        <p:nvSpPr>
          <p:cNvPr id="13" name="TextBox 13"/>
          <p:cNvSpPr txBox="1"/>
          <p:nvPr/>
        </p:nvSpPr>
        <p:spPr>
          <a:xfrm>
            <a:off x="3054020" y="7888392"/>
            <a:ext cx="10661960" cy="1485600"/>
          </a:xfrm>
          <a:prstGeom prst="rect">
            <a:avLst/>
          </a:prstGeom>
        </p:spPr>
        <p:txBody>
          <a:bodyPr wrap="square" lIns="0" tIns="0" rIns="0" bIns="0" rtlCol="0" anchor="t">
            <a:spAutoFit/>
          </a:bodyPr>
          <a:lstStyle/>
          <a:p>
            <a:pPr>
              <a:lnSpc>
                <a:spcPts val="5993"/>
              </a:lnSpc>
            </a:pPr>
            <a:r>
              <a:rPr lang="en-US" sz="4200" b="1">
                <a:solidFill>
                  <a:srgbClr val="000000"/>
                </a:solidFill>
                <a:latin typeface="Canva Sans Bold"/>
              </a:rPr>
              <a:t>Emotional</a:t>
            </a:r>
            <a:r>
              <a:rPr lang="en-US" sz="4200" b="1">
                <a:solidFill>
                  <a:srgbClr val="000000"/>
                </a:solidFill>
                <a:latin typeface="Canva Sans"/>
              </a:rPr>
              <a:t>:</a:t>
            </a:r>
            <a:r>
              <a:rPr lang="en-US" sz="4200">
                <a:solidFill>
                  <a:srgbClr val="000000"/>
                </a:solidFill>
                <a:latin typeface="Canva Sans"/>
              </a:rPr>
              <a:t> Detects emotional distress </a:t>
            </a:r>
            <a:endParaRPr lang="en-US">
              <a:solidFill>
                <a:srgbClr val="000000"/>
              </a:solidFill>
              <a:latin typeface="Calibri"/>
              <a:cs typeface="Calibri"/>
            </a:endParaRPr>
          </a:p>
          <a:p>
            <a:pPr>
              <a:lnSpc>
                <a:spcPts val="5993"/>
              </a:lnSpc>
            </a:pPr>
            <a:r>
              <a:rPr lang="en-US" sz="4200">
                <a:solidFill>
                  <a:srgbClr val="000000"/>
                </a:solidFill>
                <a:latin typeface="Canva Sans"/>
              </a:rPr>
              <a:t>and responds </a:t>
            </a:r>
            <a:r>
              <a:rPr lang="en-US" sz="4200" err="1">
                <a:solidFill>
                  <a:srgbClr val="000000"/>
                </a:solidFill>
                <a:latin typeface="Canva Sans"/>
              </a:rPr>
              <a:t>approriately</a:t>
            </a:r>
            <a:endParaRPr lang="en-US" sz="4200">
              <a:solidFill>
                <a:srgbClr val="000000"/>
              </a:solidFill>
              <a:latin typeface="Canva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6" name="Picture 6"/>
          <p:cNvPicPr>
            <a:picLocks noChangeAspect="1"/>
          </p:cNvPicPr>
          <p:nvPr/>
        </p:nvPicPr>
        <p:blipFill>
          <a:blip r:embed="rId3"/>
          <a:srcRect t="23712" r="1704"/>
          <a:stretch>
            <a:fillRect/>
          </a:stretch>
        </p:blipFill>
        <p:spPr>
          <a:xfrm>
            <a:off x="3886200" y="1689480"/>
            <a:ext cx="9173085" cy="8597520"/>
          </a:xfrm>
          <a:prstGeom prst="rect">
            <a:avLst/>
          </a:prstGeom>
        </p:spPr>
      </p:pic>
      <p:grpSp>
        <p:nvGrpSpPr>
          <p:cNvPr id="2" name="Group 2"/>
          <p:cNvGrpSpPr/>
          <p:nvPr/>
        </p:nvGrpSpPr>
        <p:grpSpPr>
          <a:xfrm>
            <a:off x="18085073" y="0"/>
            <a:ext cx="2018461" cy="10728148"/>
            <a:chOff x="0" y="0"/>
            <a:chExt cx="531611" cy="2825520"/>
          </a:xfrm>
        </p:grpSpPr>
        <p:sp>
          <p:nvSpPr>
            <p:cNvPr id="3" name="Freeform 3"/>
            <p:cNvSpPr/>
            <p:nvPr/>
          </p:nvSpPr>
          <p:spPr>
            <a:xfrm>
              <a:off x="0" y="0"/>
              <a:ext cx="531611" cy="2825520"/>
            </a:xfrm>
            <a:custGeom>
              <a:avLst/>
              <a:gdLst/>
              <a:ahLst/>
              <a:cxnLst/>
              <a:rect l="l" t="t" r="r" b="b"/>
              <a:pathLst>
                <a:path w="531611" h="2825520">
                  <a:moveTo>
                    <a:pt x="0" y="0"/>
                  </a:moveTo>
                  <a:lnTo>
                    <a:pt x="531611" y="0"/>
                  </a:lnTo>
                  <a:lnTo>
                    <a:pt x="531611" y="2825520"/>
                  </a:lnTo>
                  <a:lnTo>
                    <a:pt x="0" y="2825520"/>
                  </a:lnTo>
                  <a:close/>
                </a:path>
              </a:pathLst>
            </a:custGeom>
            <a:solidFill>
              <a:srgbClr val="49766C"/>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5" name="Picture 5"/>
          <p:cNvPicPr>
            <a:picLocks noChangeAspect="1"/>
          </p:cNvPicPr>
          <p:nvPr/>
        </p:nvPicPr>
        <p:blipFill>
          <a:blip r:embed="rId4"/>
          <a:srcRect/>
          <a:stretch>
            <a:fillRect/>
          </a:stretch>
        </p:blipFill>
        <p:spPr>
          <a:xfrm>
            <a:off x="16467858" y="0"/>
            <a:ext cx="1582883" cy="1356757"/>
          </a:xfrm>
          <a:prstGeom prst="rect">
            <a:avLst/>
          </a:prstGeom>
        </p:spPr>
      </p:pic>
      <p:sp>
        <p:nvSpPr>
          <p:cNvPr id="7" name="TextBox 7"/>
          <p:cNvSpPr txBox="1"/>
          <p:nvPr/>
        </p:nvSpPr>
        <p:spPr>
          <a:xfrm>
            <a:off x="697429" y="517288"/>
            <a:ext cx="5523071" cy="927573"/>
          </a:xfrm>
          <a:prstGeom prst="rect">
            <a:avLst/>
          </a:prstGeom>
        </p:spPr>
        <p:txBody>
          <a:bodyPr lIns="0" tIns="0" rIns="0" bIns="0" rtlCol="0" anchor="t">
            <a:spAutoFit/>
          </a:bodyPr>
          <a:lstStyle/>
          <a:p>
            <a:pPr marL="0" lvl="0" indent="0" algn="ctr">
              <a:lnSpc>
                <a:spcPts val="7673"/>
              </a:lnSpc>
              <a:spcBef>
                <a:spcPct val="0"/>
              </a:spcBef>
            </a:pPr>
            <a:r>
              <a:rPr lang="en-US" sz="5481">
                <a:solidFill>
                  <a:srgbClr val="000000"/>
                </a:solidFill>
                <a:latin typeface="Canva Sans Bold"/>
              </a:rPr>
              <a:t>Family interface</a:t>
            </a:r>
          </a:p>
        </p:txBody>
      </p:sp>
      <p:sp>
        <p:nvSpPr>
          <p:cNvPr id="29" name="ZoneTexte 28">
            <a:extLst>
              <a:ext uri="{FF2B5EF4-FFF2-40B4-BE49-F238E27FC236}">
                <a16:creationId xmlns:a16="http://schemas.microsoft.com/office/drawing/2014/main" id="{E7D53426-3B34-128E-D2C4-D00C880C4920}"/>
              </a:ext>
            </a:extLst>
          </p:cNvPr>
          <p:cNvSpPr txBox="1"/>
          <p:nvPr/>
        </p:nvSpPr>
        <p:spPr>
          <a:xfrm>
            <a:off x="16376073" y="6096000"/>
            <a:ext cx="184731" cy="369332"/>
          </a:xfrm>
          <a:prstGeom prst="rect">
            <a:avLst/>
          </a:prstGeom>
          <a:noFill/>
        </p:spPr>
        <p:txBody>
          <a:bodyPr wrap="none" rtlCol="0">
            <a:spAutoFit/>
          </a:bodyPr>
          <a:lstStyle/>
          <a:p>
            <a:endParaRPr lang="fr-FR"/>
          </a:p>
        </p:txBody>
      </p:sp>
      <p:pic>
        <p:nvPicPr>
          <p:cNvPr id="33" name="Image 32" descr="Une image contenant texte&#10;&#10;Description générée automatiquement">
            <a:extLst>
              <a:ext uri="{FF2B5EF4-FFF2-40B4-BE49-F238E27FC236}">
                <a16:creationId xmlns:a16="http://schemas.microsoft.com/office/drawing/2014/main" id="{4ED2782E-6E00-B3E5-BAD7-A75FCE4E1C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46169" y="4000500"/>
            <a:ext cx="5094896" cy="1660974"/>
          </a:xfrm>
          <a:prstGeom prst="rect">
            <a:avLst/>
          </a:prstGeom>
        </p:spPr>
      </p:pic>
      <p:pic>
        <p:nvPicPr>
          <p:cNvPr id="14" name="Image 13">
            <a:extLst>
              <a:ext uri="{FF2B5EF4-FFF2-40B4-BE49-F238E27FC236}">
                <a16:creationId xmlns:a16="http://schemas.microsoft.com/office/drawing/2014/main" id="{367A5309-2A9B-389C-CCA9-F9D60E5A9B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86467" y="5548559"/>
            <a:ext cx="1076531" cy="1094881"/>
          </a:xfrm>
          <a:prstGeom prst="rect">
            <a:avLst/>
          </a:prstGeom>
        </p:spPr>
      </p:pic>
      <p:sp>
        <p:nvSpPr>
          <p:cNvPr id="20" name="ZoneTexte 19">
            <a:extLst>
              <a:ext uri="{FF2B5EF4-FFF2-40B4-BE49-F238E27FC236}">
                <a16:creationId xmlns:a16="http://schemas.microsoft.com/office/drawing/2014/main" id="{DD643E11-C961-7200-017D-F27747F01411}"/>
              </a:ext>
            </a:extLst>
          </p:cNvPr>
          <p:cNvSpPr txBox="1"/>
          <p:nvPr/>
        </p:nvSpPr>
        <p:spPr>
          <a:xfrm>
            <a:off x="14335536" y="5963125"/>
            <a:ext cx="10585174" cy="338554"/>
          </a:xfrm>
          <a:prstGeom prst="rect">
            <a:avLst/>
          </a:prstGeom>
          <a:noFill/>
        </p:spPr>
        <p:txBody>
          <a:bodyPr wrap="square">
            <a:spAutoFit/>
          </a:bodyPr>
          <a:lstStyle/>
          <a:p>
            <a:r>
              <a:rPr lang="fr-CH" sz="1600">
                <a:solidFill>
                  <a:srgbClr val="000000"/>
                </a:solidFill>
                <a:latin typeface="Canva Sans"/>
              </a:rPr>
              <a:t>You </a:t>
            </a:r>
            <a:r>
              <a:rPr lang="fr-CH" sz="1600" err="1">
                <a:solidFill>
                  <a:srgbClr val="000000"/>
                </a:solidFill>
                <a:latin typeface="Canva Sans"/>
              </a:rPr>
              <a:t>might</a:t>
            </a:r>
            <a:r>
              <a:rPr lang="fr-CH" sz="1600">
                <a:solidFill>
                  <a:srgbClr val="000000"/>
                </a:solidFill>
                <a:latin typeface="Canva Sans"/>
              </a:rPr>
              <a:t> </a:t>
            </a:r>
            <a:r>
              <a:rPr lang="fr-CH" sz="1600" err="1">
                <a:solidFill>
                  <a:srgbClr val="000000"/>
                </a:solidFill>
                <a:latin typeface="Canva Sans"/>
              </a:rPr>
              <a:t>want</a:t>
            </a:r>
            <a:r>
              <a:rPr lang="fr-CH" sz="1600">
                <a:solidFill>
                  <a:srgbClr val="000000"/>
                </a:solidFill>
                <a:latin typeface="Canva Sans"/>
              </a:rPr>
              <a:t> to call </a:t>
            </a:r>
            <a:r>
              <a:rPr lang="fr-CH" sz="1600" err="1">
                <a:solidFill>
                  <a:srgbClr val="000000"/>
                </a:solidFill>
                <a:latin typeface="Canva Sans"/>
              </a:rPr>
              <a:t>her</a:t>
            </a:r>
            <a:r>
              <a:rPr lang="fr-CH" sz="1600">
                <a:solidFill>
                  <a:srgbClr val="000000"/>
                </a:solidFill>
                <a:latin typeface="Canva Sans"/>
              </a:rPr>
              <a:t>?</a:t>
            </a:r>
            <a:endParaRPr lang="fr-FR" sz="1600">
              <a:solidFill>
                <a:srgbClr val="000000"/>
              </a:solidFill>
              <a:latin typeface="Canva Sans"/>
            </a:endParaRPr>
          </a:p>
        </p:txBody>
      </p:sp>
    </p:spTree>
    <p:extLst>
      <p:ext uri="{BB962C8B-B14F-4D97-AF65-F5344CB8AC3E}">
        <p14:creationId xmlns:p14="http://schemas.microsoft.com/office/powerpoint/2010/main" val="2033251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p:tgtEl>
                                          <p:spTgt spid="33"/>
                                        </p:tgtEl>
                                        <p:attrNameLst>
                                          <p:attrName>ppt_x</p:attrName>
                                        </p:attrNameLst>
                                      </p:cBhvr>
                                      <p:tavLst>
                                        <p:tav tm="0">
                                          <p:val>
                                            <p:strVal val="#ppt_x-#ppt_w*1.125000"/>
                                          </p:val>
                                        </p:tav>
                                        <p:tav tm="100000">
                                          <p:val>
                                            <p:strVal val="#ppt_x"/>
                                          </p:val>
                                        </p:tav>
                                      </p:tavLst>
                                    </p:anim>
                                    <p:animEffect transition="in" filter="wipe(right)">
                                      <p:cBhvr>
                                        <p:cTn id="8" dur="500"/>
                                        <p:tgtEl>
                                          <p:spTgt spid="33"/>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nodePh="1">
                                  <p:stCondLst>
                                    <p:cond delay="0"/>
                                  </p:stCondLst>
                                  <p:endCondLst>
                                    <p:cond evt="begin" delay="0">
                                      <p:tn val="11"/>
                                    </p:cond>
                                  </p:end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3">
            <a:extLst>
              <a:ext uri="{FF2B5EF4-FFF2-40B4-BE49-F238E27FC236}">
                <a16:creationId xmlns:a16="http://schemas.microsoft.com/office/drawing/2014/main" id="{4C4B00EE-39CB-0AC7-7D71-65CF569E482F}"/>
              </a:ext>
            </a:extLst>
          </p:cNvPr>
          <p:cNvSpPr/>
          <p:nvPr/>
        </p:nvSpPr>
        <p:spPr>
          <a:xfrm>
            <a:off x="6450573" y="9475585"/>
            <a:ext cx="2110621" cy="512008"/>
          </a:xfrm>
          <a:custGeom>
            <a:avLst/>
            <a:gdLst/>
            <a:ahLst/>
            <a:cxnLst/>
            <a:rect l="l" t="t" r="r" b="b"/>
            <a:pathLst>
              <a:path w="670091" h="106209">
                <a:moveTo>
                  <a:pt x="50742" y="0"/>
                </a:moveTo>
                <a:lnTo>
                  <a:pt x="619349" y="0"/>
                </a:lnTo>
                <a:cubicBezTo>
                  <a:pt x="632806" y="0"/>
                  <a:pt x="645713" y="5346"/>
                  <a:pt x="655229" y="14862"/>
                </a:cubicBezTo>
                <a:cubicBezTo>
                  <a:pt x="664745" y="24378"/>
                  <a:pt x="670091" y="37285"/>
                  <a:pt x="670091" y="50742"/>
                </a:cubicBezTo>
                <a:lnTo>
                  <a:pt x="670091" y="55466"/>
                </a:lnTo>
                <a:cubicBezTo>
                  <a:pt x="670091" y="68924"/>
                  <a:pt x="664745" y="81831"/>
                  <a:pt x="655229" y="91347"/>
                </a:cubicBezTo>
                <a:cubicBezTo>
                  <a:pt x="645713" y="100863"/>
                  <a:pt x="632806" y="106209"/>
                  <a:pt x="619349" y="106209"/>
                </a:cubicBezTo>
                <a:lnTo>
                  <a:pt x="50742" y="106209"/>
                </a:lnTo>
                <a:cubicBezTo>
                  <a:pt x="37285" y="106209"/>
                  <a:pt x="24378" y="100863"/>
                  <a:pt x="14862" y="91347"/>
                </a:cubicBezTo>
                <a:cubicBezTo>
                  <a:pt x="5346" y="81831"/>
                  <a:pt x="0" y="68924"/>
                  <a:pt x="0" y="55466"/>
                </a:cubicBezTo>
                <a:lnTo>
                  <a:pt x="0" y="50742"/>
                </a:lnTo>
                <a:cubicBezTo>
                  <a:pt x="0" y="37285"/>
                  <a:pt x="5346" y="24378"/>
                  <a:pt x="14862" y="14862"/>
                </a:cubicBezTo>
                <a:cubicBezTo>
                  <a:pt x="24378" y="5346"/>
                  <a:pt x="37285" y="0"/>
                  <a:pt x="50742" y="0"/>
                </a:cubicBezTo>
                <a:close/>
              </a:path>
            </a:pathLst>
          </a:custGeom>
          <a:solidFill>
            <a:srgbClr val="FFFFFF"/>
          </a:solidFill>
          <a:ln w="9525">
            <a:solidFill>
              <a:srgbClr val="A6A6A6"/>
            </a:solidFill>
          </a:ln>
        </p:spPr>
      </p:sp>
      <p:sp>
        <p:nvSpPr>
          <p:cNvPr id="20" name="Freeform 3">
            <a:extLst>
              <a:ext uri="{FF2B5EF4-FFF2-40B4-BE49-F238E27FC236}">
                <a16:creationId xmlns:a16="http://schemas.microsoft.com/office/drawing/2014/main" id="{96C783B0-A339-2C94-B548-6FC59A762A36}"/>
              </a:ext>
            </a:extLst>
          </p:cNvPr>
          <p:cNvSpPr/>
          <p:nvPr/>
        </p:nvSpPr>
        <p:spPr>
          <a:xfrm>
            <a:off x="12219534" y="6821466"/>
            <a:ext cx="1544672" cy="611882"/>
          </a:xfrm>
          <a:custGeom>
            <a:avLst/>
            <a:gdLst/>
            <a:ahLst/>
            <a:cxnLst/>
            <a:rect l="l" t="t" r="r" b="b"/>
            <a:pathLst>
              <a:path w="670091" h="106209">
                <a:moveTo>
                  <a:pt x="50742" y="0"/>
                </a:moveTo>
                <a:lnTo>
                  <a:pt x="619349" y="0"/>
                </a:lnTo>
                <a:cubicBezTo>
                  <a:pt x="632806" y="0"/>
                  <a:pt x="645713" y="5346"/>
                  <a:pt x="655229" y="14862"/>
                </a:cubicBezTo>
                <a:cubicBezTo>
                  <a:pt x="664745" y="24378"/>
                  <a:pt x="670091" y="37285"/>
                  <a:pt x="670091" y="50742"/>
                </a:cubicBezTo>
                <a:lnTo>
                  <a:pt x="670091" y="55466"/>
                </a:lnTo>
                <a:cubicBezTo>
                  <a:pt x="670091" y="68924"/>
                  <a:pt x="664745" y="81831"/>
                  <a:pt x="655229" y="91347"/>
                </a:cubicBezTo>
                <a:cubicBezTo>
                  <a:pt x="645713" y="100863"/>
                  <a:pt x="632806" y="106209"/>
                  <a:pt x="619349" y="106209"/>
                </a:cubicBezTo>
                <a:lnTo>
                  <a:pt x="50742" y="106209"/>
                </a:lnTo>
                <a:cubicBezTo>
                  <a:pt x="37285" y="106209"/>
                  <a:pt x="24378" y="100863"/>
                  <a:pt x="14862" y="91347"/>
                </a:cubicBezTo>
                <a:cubicBezTo>
                  <a:pt x="5346" y="81831"/>
                  <a:pt x="0" y="68924"/>
                  <a:pt x="0" y="55466"/>
                </a:cubicBezTo>
                <a:lnTo>
                  <a:pt x="0" y="50742"/>
                </a:lnTo>
                <a:cubicBezTo>
                  <a:pt x="0" y="37285"/>
                  <a:pt x="5346" y="24378"/>
                  <a:pt x="14862" y="14862"/>
                </a:cubicBezTo>
                <a:cubicBezTo>
                  <a:pt x="24378" y="5346"/>
                  <a:pt x="37285" y="0"/>
                  <a:pt x="50742" y="0"/>
                </a:cubicBezTo>
                <a:close/>
              </a:path>
            </a:pathLst>
          </a:custGeom>
          <a:solidFill>
            <a:srgbClr val="FFFFFF"/>
          </a:solidFill>
          <a:ln w="9525">
            <a:solidFill>
              <a:srgbClr val="A6A6A6"/>
            </a:solidFill>
          </a:ln>
        </p:spPr>
      </p:sp>
      <p:grpSp>
        <p:nvGrpSpPr>
          <p:cNvPr id="7" name="Group 5">
            <a:extLst>
              <a:ext uri="{FF2B5EF4-FFF2-40B4-BE49-F238E27FC236}">
                <a16:creationId xmlns:a16="http://schemas.microsoft.com/office/drawing/2014/main" id="{74C5E753-C894-1C30-F146-886195E54150}"/>
              </a:ext>
            </a:extLst>
          </p:cNvPr>
          <p:cNvGrpSpPr/>
          <p:nvPr/>
        </p:nvGrpSpPr>
        <p:grpSpPr>
          <a:xfrm>
            <a:off x="18085073" y="-144661"/>
            <a:ext cx="3086101" cy="10872809"/>
            <a:chOff x="0" y="-38100"/>
            <a:chExt cx="812800" cy="2863620"/>
          </a:xfrm>
        </p:grpSpPr>
        <p:sp>
          <p:nvSpPr>
            <p:cNvPr id="5" name="Freeform 6">
              <a:extLst>
                <a:ext uri="{FF2B5EF4-FFF2-40B4-BE49-F238E27FC236}">
                  <a16:creationId xmlns:a16="http://schemas.microsoft.com/office/drawing/2014/main" id="{58E5573A-1EA8-E71B-301D-D67463F102D8}"/>
                </a:ext>
              </a:extLst>
            </p:cNvPr>
            <p:cNvSpPr/>
            <p:nvPr/>
          </p:nvSpPr>
          <p:spPr>
            <a:xfrm>
              <a:off x="0" y="0"/>
              <a:ext cx="531611" cy="2825520"/>
            </a:xfrm>
            <a:custGeom>
              <a:avLst/>
              <a:gdLst/>
              <a:ahLst/>
              <a:cxnLst/>
              <a:rect l="l" t="t" r="r" b="b"/>
              <a:pathLst>
                <a:path w="531611" h="2825520">
                  <a:moveTo>
                    <a:pt x="0" y="0"/>
                  </a:moveTo>
                  <a:lnTo>
                    <a:pt x="531611" y="0"/>
                  </a:lnTo>
                  <a:lnTo>
                    <a:pt x="531611" y="2825520"/>
                  </a:lnTo>
                  <a:lnTo>
                    <a:pt x="0" y="2825520"/>
                  </a:lnTo>
                  <a:close/>
                </a:path>
              </a:pathLst>
            </a:custGeom>
            <a:solidFill>
              <a:srgbClr val="49766C"/>
            </a:solidFill>
          </p:spPr>
        </p:sp>
        <p:sp>
          <p:nvSpPr>
            <p:cNvPr id="6" name="TextBox 7">
              <a:extLst>
                <a:ext uri="{FF2B5EF4-FFF2-40B4-BE49-F238E27FC236}">
                  <a16:creationId xmlns:a16="http://schemas.microsoft.com/office/drawing/2014/main" id="{ED429775-0687-D91C-0375-B5A55AC98DB0}"/>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0" name="TextBox 7">
            <a:extLst>
              <a:ext uri="{FF2B5EF4-FFF2-40B4-BE49-F238E27FC236}">
                <a16:creationId xmlns:a16="http://schemas.microsoft.com/office/drawing/2014/main" id="{448F8EBF-9F5F-0745-E03B-8C3B2331E943}"/>
              </a:ext>
            </a:extLst>
          </p:cNvPr>
          <p:cNvSpPr txBox="1"/>
          <p:nvPr/>
        </p:nvSpPr>
        <p:spPr>
          <a:xfrm>
            <a:off x="9774846" y="6596907"/>
            <a:ext cx="12730968" cy="92422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7673"/>
              </a:lnSpc>
              <a:spcBef>
                <a:spcPct val="0"/>
              </a:spcBef>
            </a:pPr>
            <a:endParaRPr lang="en-US" sz="5450">
              <a:latin typeface="Canva Sans Bold"/>
            </a:endParaRPr>
          </a:p>
        </p:txBody>
      </p:sp>
      <p:sp>
        <p:nvSpPr>
          <p:cNvPr id="13" name="TextBox 7">
            <a:extLst>
              <a:ext uri="{FF2B5EF4-FFF2-40B4-BE49-F238E27FC236}">
                <a16:creationId xmlns:a16="http://schemas.microsoft.com/office/drawing/2014/main" id="{2A10946C-862D-1CD7-AFF6-45EAF61EDC8C}"/>
              </a:ext>
            </a:extLst>
          </p:cNvPr>
          <p:cNvSpPr txBox="1"/>
          <p:nvPr/>
        </p:nvSpPr>
        <p:spPr>
          <a:xfrm>
            <a:off x="697429" y="517288"/>
            <a:ext cx="5523071" cy="927573"/>
          </a:xfrm>
          <a:prstGeom prst="rect">
            <a:avLst/>
          </a:prstGeom>
        </p:spPr>
        <p:txBody>
          <a:bodyPr lIns="0" tIns="0" rIns="0" bIns="0" rtlCol="0" anchor="t">
            <a:spAutoFit/>
          </a:bodyPr>
          <a:lstStyle/>
          <a:p>
            <a:pPr algn="ctr">
              <a:lnSpc>
                <a:spcPts val="7673"/>
              </a:lnSpc>
              <a:spcBef>
                <a:spcPct val="0"/>
              </a:spcBef>
            </a:pPr>
            <a:r>
              <a:rPr lang="en-US" sz="5450">
                <a:solidFill>
                  <a:srgbClr val="000000"/>
                </a:solidFill>
                <a:latin typeface="Canva Sans Bold"/>
              </a:rPr>
              <a:t>Business Model</a:t>
            </a:r>
            <a:endParaRPr lang="de-DE"/>
          </a:p>
        </p:txBody>
      </p:sp>
      <p:pic>
        <p:nvPicPr>
          <p:cNvPr id="16" name="Grafik 16" descr="Ein Bild, das Diagramm enthält.&#10;&#10;Beschreibung automatisch generiert.">
            <a:extLst>
              <a:ext uri="{FF2B5EF4-FFF2-40B4-BE49-F238E27FC236}">
                <a16:creationId xmlns:a16="http://schemas.microsoft.com/office/drawing/2014/main" id="{50B1D11A-3906-7543-CFCD-70E70D79EFAD}"/>
              </a:ext>
            </a:extLst>
          </p:cNvPr>
          <p:cNvPicPr>
            <a:picLocks noChangeAspect="1"/>
          </p:cNvPicPr>
          <p:nvPr/>
        </p:nvPicPr>
        <p:blipFill>
          <a:blip r:embed="rId2"/>
          <a:stretch>
            <a:fillRect/>
          </a:stretch>
        </p:blipFill>
        <p:spPr>
          <a:xfrm>
            <a:off x="2922972" y="1632830"/>
            <a:ext cx="9190607" cy="7753748"/>
          </a:xfrm>
          <a:prstGeom prst="rect">
            <a:avLst/>
          </a:prstGeom>
        </p:spPr>
      </p:pic>
      <p:sp>
        <p:nvSpPr>
          <p:cNvPr id="18" name="TextBox 15">
            <a:extLst>
              <a:ext uri="{FF2B5EF4-FFF2-40B4-BE49-F238E27FC236}">
                <a16:creationId xmlns:a16="http://schemas.microsoft.com/office/drawing/2014/main" id="{0648F945-BF92-930E-AF5C-41DF86567392}"/>
              </a:ext>
            </a:extLst>
          </p:cNvPr>
          <p:cNvSpPr txBox="1"/>
          <p:nvPr/>
        </p:nvSpPr>
        <p:spPr>
          <a:xfrm>
            <a:off x="12595156" y="6730436"/>
            <a:ext cx="3092873" cy="2102512"/>
          </a:xfrm>
          <a:prstGeom prst="rect">
            <a:avLst/>
          </a:prstGeom>
        </p:spPr>
        <p:txBody>
          <a:bodyPr wrap="square" lIns="0" tIns="0" rIns="0" bIns="0" rtlCol="0" anchor="t">
            <a:spAutoFit/>
          </a:bodyPr>
          <a:lstStyle/>
          <a:p>
            <a:pPr>
              <a:lnSpc>
                <a:spcPts val="5599"/>
              </a:lnSpc>
              <a:spcBef>
                <a:spcPct val="0"/>
              </a:spcBef>
            </a:pPr>
            <a:r>
              <a:rPr lang="en-US" sz="2800">
                <a:solidFill>
                  <a:srgbClr val="000000"/>
                </a:solidFill>
                <a:latin typeface="Canva Sans"/>
              </a:rPr>
              <a:t>B2C</a:t>
            </a:r>
            <a:endParaRPr lang="de-DE" sz="2800">
              <a:solidFill>
                <a:srgbClr val="000000"/>
              </a:solidFill>
              <a:latin typeface="Canva Sans"/>
              <a:cs typeface="Calibri"/>
            </a:endParaRPr>
          </a:p>
          <a:p>
            <a:pPr>
              <a:lnSpc>
                <a:spcPts val="5599"/>
              </a:lnSpc>
              <a:spcBef>
                <a:spcPct val="0"/>
              </a:spcBef>
            </a:pPr>
            <a:r>
              <a:rPr lang="en-US" sz="2800">
                <a:solidFill>
                  <a:srgbClr val="000000"/>
                </a:solidFill>
                <a:latin typeface="Canva Sans"/>
              </a:rPr>
              <a:t>Corporate: </a:t>
            </a:r>
            <a:endParaRPr lang="de-DE" sz="2800">
              <a:solidFill>
                <a:srgbClr val="000000"/>
              </a:solidFill>
              <a:latin typeface="Canva Sans"/>
              <a:cs typeface="Calibri"/>
            </a:endParaRPr>
          </a:p>
          <a:p>
            <a:pPr>
              <a:lnSpc>
                <a:spcPts val="5599"/>
              </a:lnSpc>
              <a:spcBef>
                <a:spcPct val="0"/>
              </a:spcBef>
            </a:pPr>
            <a:r>
              <a:rPr lang="en-US" sz="2800">
                <a:solidFill>
                  <a:srgbClr val="000000"/>
                </a:solidFill>
                <a:latin typeface="Canva Sans"/>
              </a:rPr>
              <a:t>1st: Reach, ...</a:t>
            </a:r>
            <a:endParaRPr lang="de-DE" sz="2800">
              <a:latin typeface="Canva Sans"/>
              <a:cs typeface="Calibri"/>
            </a:endParaRPr>
          </a:p>
        </p:txBody>
      </p:sp>
      <p:sp>
        <p:nvSpPr>
          <p:cNvPr id="22" name="Freeform 3">
            <a:extLst>
              <a:ext uri="{FF2B5EF4-FFF2-40B4-BE49-F238E27FC236}">
                <a16:creationId xmlns:a16="http://schemas.microsoft.com/office/drawing/2014/main" id="{D4779E36-A8B3-7B80-2EF7-A78A94E5434B}"/>
              </a:ext>
            </a:extLst>
          </p:cNvPr>
          <p:cNvSpPr/>
          <p:nvPr/>
        </p:nvSpPr>
        <p:spPr>
          <a:xfrm>
            <a:off x="10455099" y="1861068"/>
            <a:ext cx="2188301" cy="567494"/>
          </a:xfrm>
          <a:custGeom>
            <a:avLst/>
            <a:gdLst/>
            <a:ahLst/>
            <a:cxnLst/>
            <a:rect l="l" t="t" r="r" b="b"/>
            <a:pathLst>
              <a:path w="670091" h="106209">
                <a:moveTo>
                  <a:pt x="50742" y="0"/>
                </a:moveTo>
                <a:lnTo>
                  <a:pt x="619349" y="0"/>
                </a:lnTo>
                <a:cubicBezTo>
                  <a:pt x="632806" y="0"/>
                  <a:pt x="645713" y="5346"/>
                  <a:pt x="655229" y="14862"/>
                </a:cubicBezTo>
                <a:cubicBezTo>
                  <a:pt x="664745" y="24378"/>
                  <a:pt x="670091" y="37285"/>
                  <a:pt x="670091" y="50742"/>
                </a:cubicBezTo>
                <a:lnTo>
                  <a:pt x="670091" y="55466"/>
                </a:lnTo>
                <a:cubicBezTo>
                  <a:pt x="670091" y="68924"/>
                  <a:pt x="664745" y="81831"/>
                  <a:pt x="655229" y="91347"/>
                </a:cubicBezTo>
                <a:cubicBezTo>
                  <a:pt x="645713" y="100863"/>
                  <a:pt x="632806" y="106209"/>
                  <a:pt x="619349" y="106209"/>
                </a:cubicBezTo>
                <a:lnTo>
                  <a:pt x="50742" y="106209"/>
                </a:lnTo>
                <a:cubicBezTo>
                  <a:pt x="37285" y="106209"/>
                  <a:pt x="24378" y="100863"/>
                  <a:pt x="14862" y="91347"/>
                </a:cubicBezTo>
                <a:cubicBezTo>
                  <a:pt x="5346" y="81831"/>
                  <a:pt x="0" y="68924"/>
                  <a:pt x="0" y="55466"/>
                </a:cubicBezTo>
                <a:lnTo>
                  <a:pt x="0" y="50742"/>
                </a:lnTo>
                <a:cubicBezTo>
                  <a:pt x="0" y="37285"/>
                  <a:pt x="5346" y="24378"/>
                  <a:pt x="14862" y="14862"/>
                </a:cubicBezTo>
                <a:cubicBezTo>
                  <a:pt x="24378" y="5346"/>
                  <a:pt x="37285" y="0"/>
                  <a:pt x="50742" y="0"/>
                </a:cubicBezTo>
                <a:close/>
              </a:path>
            </a:pathLst>
          </a:custGeom>
          <a:solidFill>
            <a:srgbClr val="FFFFFF"/>
          </a:solidFill>
          <a:ln w="9525">
            <a:solidFill>
              <a:srgbClr val="A6A6A6"/>
            </a:solidFill>
          </a:ln>
        </p:spPr>
      </p:sp>
      <p:sp>
        <p:nvSpPr>
          <p:cNvPr id="23" name="TextBox 15">
            <a:extLst>
              <a:ext uri="{FF2B5EF4-FFF2-40B4-BE49-F238E27FC236}">
                <a16:creationId xmlns:a16="http://schemas.microsoft.com/office/drawing/2014/main" id="{1F1E3F0C-6CA5-758E-67CA-15CBEB9AF0F1}"/>
              </a:ext>
            </a:extLst>
          </p:cNvPr>
          <p:cNvSpPr txBox="1"/>
          <p:nvPr/>
        </p:nvSpPr>
        <p:spPr>
          <a:xfrm>
            <a:off x="10852915" y="1770038"/>
            <a:ext cx="3325911" cy="2069221"/>
          </a:xfrm>
          <a:prstGeom prst="rect">
            <a:avLst/>
          </a:prstGeom>
        </p:spPr>
        <p:txBody>
          <a:bodyPr wrap="square" lIns="0" tIns="0" rIns="0" bIns="0" rtlCol="0" anchor="t">
            <a:spAutoFit/>
          </a:bodyPr>
          <a:lstStyle/>
          <a:p>
            <a:pPr>
              <a:lnSpc>
                <a:spcPts val="5599"/>
              </a:lnSpc>
              <a:spcBef>
                <a:spcPct val="0"/>
              </a:spcBef>
            </a:pPr>
            <a:r>
              <a:rPr lang="en-US" sz="2800">
                <a:solidFill>
                  <a:srgbClr val="000000"/>
                </a:solidFill>
                <a:latin typeface="Canva Sans"/>
              </a:rPr>
              <a:t>Voice AI</a:t>
            </a:r>
            <a:endParaRPr lang="de-DE" sz="2800">
              <a:solidFill>
                <a:srgbClr val="000000"/>
              </a:solidFill>
              <a:latin typeface="Canva Sans"/>
              <a:cs typeface="Calibri"/>
            </a:endParaRPr>
          </a:p>
          <a:p>
            <a:pPr>
              <a:lnSpc>
                <a:spcPts val="5599"/>
              </a:lnSpc>
              <a:spcBef>
                <a:spcPct val="0"/>
              </a:spcBef>
            </a:pPr>
            <a:r>
              <a:rPr lang="en-US" sz="2800">
                <a:solidFill>
                  <a:srgbClr val="000000"/>
                </a:solidFill>
                <a:latin typeface="Canva Sans"/>
              </a:rPr>
              <a:t>Ecosystem Integration</a:t>
            </a:r>
            <a:endParaRPr lang="de-DE">
              <a:latin typeface="Canva Sans"/>
            </a:endParaRPr>
          </a:p>
        </p:txBody>
      </p:sp>
      <p:sp>
        <p:nvSpPr>
          <p:cNvPr id="24" name="Freeform 3">
            <a:extLst>
              <a:ext uri="{FF2B5EF4-FFF2-40B4-BE49-F238E27FC236}">
                <a16:creationId xmlns:a16="http://schemas.microsoft.com/office/drawing/2014/main" id="{2D2062A7-60D3-1F37-EE58-733F99A2F963}"/>
              </a:ext>
            </a:extLst>
          </p:cNvPr>
          <p:cNvSpPr/>
          <p:nvPr/>
        </p:nvSpPr>
        <p:spPr>
          <a:xfrm rot="-3540000">
            <a:off x="2060153" y="4535980"/>
            <a:ext cx="4496495" cy="689562"/>
          </a:xfrm>
          <a:custGeom>
            <a:avLst/>
            <a:gdLst/>
            <a:ahLst/>
            <a:cxnLst/>
            <a:rect l="l" t="t" r="r" b="b"/>
            <a:pathLst>
              <a:path w="670091" h="106209">
                <a:moveTo>
                  <a:pt x="50742" y="0"/>
                </a:moveTo>
                <a:lnTo>
                  <a:pt x="619349" y="0"/>
                </a:lnTo>
                <a:cubicBezTo>
                  <a:pt x="632806" y="0"/>
                  <a:pt x="645713" y="5346"/>
                  <a:pt x="655229" y="14862"/>
                </a:cubicBezTo>
                <a:cubicBezTo>
                  <a:pt x="664745" y="24378"/>
                  <a:pt x="670091" y="37285"/>
                  <a:pt x="670091" y="50742"/>
                </a:cubicBezTo>
                <a:lnTo>
                  <a:pt x="670091" y="55466"/>
                </a:lnTo>
                <a:cubicBezTo>
                  <a:pt x="670091" y="68924"/>
                  <a:pt x="664745" y="81831"/>
                  <a:pt x="655229" y="91347"/>
                </a:cubicBezTo>
                <a:cubicBezTo>
                  <a:pt x="645713" y="100863"/>
                  <a:pt x="632806" y="106209"/>
                  <a:pt x="619349" y="106209"/>
                </a:cubicBezTo>
                <a:lnTo>
                  <a:pt x="50742" y="106209"/>
                </a:lnTo>
                <a:cubicBezTo>
                  <a:pt x="37285" y="106209"/>
                  <a:pt x="24378" y="100863"/>
                  <a:pt x="14862" y="91347"/>
                </a:cubicBezTo>
                <a:cubicBezTo>
                  <a:pt x="5346" y="81831"/>
                  <a:pt x="0" y="68924"/>
                  <a:pt x="0" y="55466"/>
                </a:cubicBezTo>
                <a:lnTo>
                  <a:pt x="0" y="50742"/>
                </a:lnTo>
                <a:cubicBezTo>
                  <a:pt x="0" y="37285"/>
                  <a:pt x="5346" y="24378"/>
                  <a:pt x="14862" y="14862"/>
                </a:cubicBezTo>
                <a:cubicBezTo>
                  <a:pt x="24378" y="5346"/>
                  <a:pt x="37285" y="0"/>
                  <a:pt x="50742" y="0"/>
                </a:cubicBezTo>
                <a:close/>
              </a:path>
            </a:pathLst>
          </a:custGeom>
          <a:solidFill>
            <a:srgbClr val="FFFFFF"/>
          </a:solidFill>
          <a:ln w="9525">
            <a:solidFill>
              <a:srgbClr val="A6A6A6"/>
            </a:solidFill>
          </a:ln>
        </p:spPr>
      </p:sp>
      <p:sp>
        <p:nvSpPr>
          <p:cNvPr id="25" name="TextBox 15">
            <a:extLst>
              <a:ext uri="{FF2B5EF4-FFF2-40B4-BE49-F238E27FC236}">
                <a16:creationId xmlns:a16="http://schemas.microsoft.com/office/drawing/2014/main" id="{E8D5F891-9437-BDC7-F170-9D217DB4139F}"/>
              </a:ext>
            </a:extLst>
          </p:cNvPr>
          <p:cNvSpPr txBox="1"/>
          <p:nvPr/>
        </p:nvSpPr>
        <p:spPr>
          <a:xfrm rot="18060000">
            <a:off x="1972311" y="3895570"/>
            <a:ext cx="5278998" cy="631327"/>
          </a:xfrm>
          <a:prstGeom prst="rect">
            <a:avLst/>
          </a:prstGeom>
        </p:spPr>
        <p:txBody>
          <a:bodyPr wrap="square" lIns="0" tIns="0" rIns="0" bIns="0" rtlCol="0" anchor="t">
            <a:spAutoFit/>
          </a:bodyPr>
          <a:lstStyle/>
          <a:p>
            <a:pPr>
              <a:lnSpc>
                <a:spcPts val="5599"/>
              </a:lnSpc>
              <a:spcBef>
                <a:spcPct val="0"/>
              </a:spcBef>
            </a:pPr>
            <a:r>
              <a:rPr lang="en-US" sz="2800">
                <a:latin typeface="Canva Sans"/>
              </a:rPr>
              <a:t>Premium subscription</a:t>
            </a:r>
          </a:p>
        </p:txBody>
      </p:sp>
      <p:sp>
        <p:nvSpPr>
          <p:cNvPr id="26" name="TextBox 15">
            <a:extLst>
              <a:ext uri="{FF2B5EF4-FFF2-40B4-BE49-F238E27FC236}">
                <a16:creationId xmlns:a16="http://schemas.microsoft.com/office/drawing/2014/main" id="{63A1D593-A5C1-1E39-49A5-03457A64684F}"/>
              </a:ext>
            </a:extLst>
          </p:cNvPr>
          <p:cNvSpPr txBox="1"/>
          <p:nvPr/>
        </p:nvSpPr>
        <p:spPr>
          <a:xfrm>
            <a:off x="6866126" y="9322045"/>
            <a:ext cx="5278998" cy="631327"/>
          </a:xfrm>
          <a:prstGeom prst="rect">
            <a:avLst/>
          </a:prstGeom>
        </p:spPr>
        <p:txBody>
          <a:bodyPr wrap="square" lIns="0" tIns="0" rIns="0" bIns="0" rtlCol="0" anchor="t">
            <a:spAutoFit/>
          </a:bodyPr>
          <a:lstStyle/>
          <a:p>
            <a:pPr>
              <a:lnSpc>
                <a:spcPts val="5599"/>
              </a:lnSpc>
              <a:spcBef>
                <a:spcPct val="0"/>
              </a:spcBef>
            </a:pPr>
            <a:r>
              <a:rPr lang="en-US" sz="2800">
                <a:latin typeface="Canva Sans"/>
              </a:rPr>
              <a:t>Seniors, </a:t>
            </a:r>
          </a:p>
        </p:txBody>
      </p:sp>
    </p:spTree>
    <p:extLst>
      <p:ext uri="{BB962C8B-B14F-4D97-AF65-F5344CB8AC3E}">
        <p14:creationId xmlns:p14="http://schemas.microsoft.com/office/powerpoint/2010/main" val="2132714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66712" y="1006595"/>
            <a:ext cx="9438397" cy="9928231"/>
            <a:chOff x="0" y="-42185"/>
            <a:chExt cx="812800" cy="854985"/>
          </a:xfrm>
        </p:grpSpPr>
        <p:sp>
          <p:nvSpPr>
            <p:cNvPr id="3" name="Freeform 3"/>
            <p:cNvSpPr/>
            <p:nvPr/>
          </p:nvSpPr>
          <p:spPr>
            <a:xfrm>
              <a:off x="0" y="-42185"/>
              <a:ext cx="670091" cy="106209"/>
            </a:xfrm>
            <a:custGeom>
              <a:avLst/>
              <a:gdLst/>
              <a:ahLst/>
              <a:cxnLst/>
              <a:rect l="l" t="t" r="r" b="b"/>
              <a:pathLst>
                <a:path w="670091" h="106209">
                  <a:moveTo>
                    <a:pt x="50742" y="0"/>
                  </a:moveTo>
                  <a:lnTo>
                    <a:pt x="619349" y="0"/>
                  </a:lnTo>
                  <a:cubicBezTo>
                    <a:pt x="632806" y="0"/>
                    <a:pt x="645713" y="5346"/>
                    <a:pt x="655229" y="14862"/>
                  </a:cubicBezTo>
                  <a:cubicBezTo>
                    <a:pt x="664745" y="24378"/>
                    <a:pt x="670091" y="37285"/>
                    <a:pt x="670091" y="50742"/>
                  </a:cubicBezTo>
                  <a:lnTo>
                    <a:pt x="670091" y="55466"/>
                  </a:lnTo>
                  <a:cubicBezTo>
                    <a:pt x="670091" y="68924"/>
                    <a:pt x="664745" y="81831"/>
                    <a:pt x="655229" y="91347"/>
                  </a:cubicBezTo>
                  <a:cubicBezTo>
                    <a:pt x="645713" y="100863"/>
                    <a:pt x="632806" y="106209"/>
                    <a:pt x="619349" y="106209"/>
                  </a:cubicBezTo>
                  <a:lnTo>
                    <a:pt x="50742" y="106209"/>
                  </a:lnTo>
                  <a:cubicBezTo>
                    <a:pt x="37285" y="106209"/>
                    <a:pt x="24378" y="100863"/>
                    <a:pt x="14862" y="91347"/>
                  </a:cubicBezTo>
                  <a:cubicBezTo>
                    <a:pt x="5346" y="81831"/>
                    <a:pt x="0" y="68924"/>
                    <a:pt x="0" y="55466"/>
                  </a:cubicBezTo>
                  <a:lnTo>
                    <a:pt x="0" y="50742"/>
                  </a:lnTo>
                  <a:cubicBezTo>
                    <a:pt x="0" y="37285"/>
                    <a:pt x="5346" y="24378"/>
                    <a:pt x="14862" y="14862"/>
                  </a:cubicBezTo>
                  <a:cubicBezTo>
                    <a:pt x="24378" y="5346"/>
                    <a:pt x="37285" y="0"/>
                    <a:pt x="50742" y="0"/>
                  </a:cubicBezTo>
                  <a:close/>
                </a:path>
              </a:pathLst>
            </a:custGeom>
            <a:solidFill>
              <a:srgbClr val="FFFFFF"/>
            </a:solidFill>
            <a:ln w="9525">
              <a:solidFill>
                <a:srgbClr val="A6A6A6"/>
              </a:solid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dddsdkdskdsjosfjow</a:t>
              </a:r>
            </a:p>
          </p:txBody>
        </p:sp>
      </p:grpSp>
      <p:grpSp>
        <p:nvGrpSpPr>
          <p:cNvPr id="5" name="Group 5"/>
          <p:cNvGrpSpPr/>
          <p:nvPr/>
        </p:nvGrpSpPr>
        <p:grpSpPr>
          <a:xfrm>
            <a:off x="18085073" y="0"/>
            <a:ext cx="2018461" cy="10728148"/>
            <a:chOff x="0" y="0"/>
            <a:chExt cx="531611" cy="2825520"/>
          </a:xfrm>
        </p:grpSpPr>
        <p:sp>
          <p:nvSpPr>
            <p:cNvPr id="6" name="Freeform 6"/>
            <p:cNvSpPr/>
            <p:nvPr/>
          </p:nvSpPr>
          <p:spPr>
            <a:xfrm>
              <a:off x="0" y="0"/>
              <a:ext cx="531611" cy="2825520"/>
            </a:xfrm>
            <a:custGeom>
              <a:avLst/>
              <a:gdLst/>
              <a:ahLst/>
              <a:cxnLst/>
              <a:rect l="l" t="t" r="r" b="b"/>
              <a:pathLst>
                <a:path w="531611" h="2825520">
                  <a:moveTo>
                    <a:pt x="0" y="0"/>
                  </a:moveTo>
                  <a:lnTo>
                    <a:pt x="531611" y="0"/>
                  </a:lnTo>
                  <a:lnTo>
                    <a:pt x="531611" y="2825520"/>
                  </a:lnTo>
                  <a:lnTo>
                    <a:pt x="0" y="2825520"/>
                  </a:lnTo>
                  <a:close/>
                </a:path>
              </a:pathLst>
            </a:custGeom>
            <a:solidFill>
              <a:srgbClr val="49766C"/>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534241" y="2545009"/>
            <a:ext cx="4316873" cy="1675908"/>
          </a:xfrm>
          <a:prstGeom prst="rect">
            <a:avLst/>
          </a:prstGeom>
        </p:spPr>
        <p:txBody>
          <a:bodyPr wrap="square" lIns="0" tIns="0" rIns="0" bIns="0" rtlCol="0" anchor="t">
            <a:spAutoFit/>
          </a:bodyPr>
          <a:lstStyle/>
          <a:p>
            <a:pPr algn="ctr">
              <a:lnSpc>
                <a:spcPts val="13999"/>
              </a:lnSpc>
              <a:spcBef>
                <a:spcPct val="0"/>
              </a:spcBef>
            </a:pPr>
            <a:r>
              <a:rPr lang="en-US" sz="9950" dirty="0">
                <a:solidFill>
                  <a:srgbClr val="000000"/>
                </a:solidFill>
                <a:latin typeface="Canva Sans Bold"/>
              </a:rPr>
              <a:t>Ease</a:t>
            </a:r>
            <a:endParaRPr lang="en-US" sz="9999" dirty="0">
              <a:solidFill>
                <a:srgbClr val="000000"/>
              </a:solidFill>
              <a:latin typeface="Canva Sans Bold"/>
            </a:endParaRPr>
          </a:p>
        </p:txBody>
      </p:sp>
      <p:pic>
        <p:nvPicPr>
          <p:cNvPr id="10" name="Picture 10"/>
          <p:cNvPicPr>
            <a:picLocks noChangeAspect="1"/>
          </p:cNvPicPr>
          <p:nvPr/>
        </p:nvPicPr>
        <p:blipFill>
          <a:blip r:embed="rId3"/>
          <a:srcRect/>
          <a:stretch>
            <a:fillRect/>
          </a:stretch>
        </p:blipFill>
        <p:spPr>
          <a:xfrm>
            <a:off x="10678969" y="-92124"/>
            <a:ext cx="6580330" cy="6580330"/>
          </a:xfrm>
          <a:prstGeom prst="rect">
            <a:avLst/>
          </a:prstGeom>
        </p:spPr>
      </p:pic>
      <p:sp>
        <p:nvSpPr>
          <p:cNvPr id="11" name="TextBox 11"/>
          <p:cNvSpPr txBox="1"/>
          <p:nvPr/>
        </p:nvSpPr>
        <p:spPr>
          <a:xfrm>
            <a:off x="-752281" y="4222962"/>
            <a:ext cx="8815029" cy="1708151"/>
          </a:xfrm>
          <a:prstGeom prst="rect">
            <a:avLst/>
          </a:prstGeom>
        </p:spPr>
        <p:txBody>
          <a:bodyPr wrap="square" lIns="0" tIns="0" rIns="0" bIns="0" rtlCol="0" anchor="t">
            <a:spAutoFit/>
          </a:bodyPr>
          <a:lstStyle/>
          <a:p>
            <a:pPr marL="0" lvl="0" indent="0" algn="ctr">
              <a:lnSpc>
                <a:spcPts val="13999"/>
              </a:lnSpc>
              <a:spcBef>
                <a:spcPct val="0"/>
              </a:spcBef>
            </a:pPr>
            <a:r>
              <a:rPr lang="en-US" sz="9999" dirty="0">
                <a:solidFill>
                  <a:srgbClr val="000000"/>
                </a:solidFill>
                <a:latin typeface="Canva Sans Bold"/>
              </a:rPr>
              <a:t>Loneliness </a:t>
            </a:r>
          </a:p>
        </p:txBody>
      </p:sp>
      <p:pic>
        <p:nvPicPr>
          <p:cNvPr id="14" name="Picture 14"/>
          <p:cNvPicPr>
            <a:picLocks noChangeAspect="1"/>
          </p:cNvPicPr>
          <p:nvPr/>
        </p:nvPicPr>
        <p:blipFill>
          <a:blip r:embed="rId4"/>
          <a:srcRect/>
          <a:stretch>
            <a:fillRect/>
          </a:stretch>
        </p:blipFill>
        <p:spPr>
          <a:xfrm>
            <a:off x="4118643" y="2464681"/>
            <a:ext cx="8047051" cy="8047051"/>
          </a:xfrm>
          <a:prstGeom prst="rect">
            <a:avLst/>
          </a:prstGeom>
        </p:spPr>
      </p:pic>
      <p:sp>
        <p:nvSpPr>
          <p:cNvPr id="15" name="TextBox 15"/>
          <p:cNvSpPr txBox="1"/>
          <p:nvPr/>
        </p:nvSpPr>
        <p:spPr>
          <a:xfrm>
            <a:off x="1697817" y="1292863"/>
            <a:ext cx="7165503" cy="679450"/>
          </a:xfrm>
          <a:prstGeom prst="rect">
            <a:avLst/>
          </a:prstGeom>
        </p:spPr>
        <p:txBody>
          <a:bodyPr wrap="square" lIns="0" tIns="0" rIns="0" bIns="0" rtlCol="0" anchor="t">
            <a:spAutoFit/>
          </a:bodyPr>
          <a:lstStyle/>
          <a:p>
            <a:pPr algn="ctr">
              <a:lnSpc>
                <a:spcPts val="5599"/>
              </a:lnSpc>
              <a:spcBef>
                <a:spcPct val="0"/>
              </a:spcBef>
            </a:pPr>
            <a:r>
              <a:rPr lang="en-US" sz="3999">
                <a:solidFill>
                  <a:srgbClr val="000000"/>
                </a:solidFill>
                <a:latin typeface="Canva Sans Bold"/>
              </a:rPr>
              <a:t>https://new-</a:t>
            </a:r>
            <a:r>
              <a:rPr lang="en-US" sz="3999" err="1">
                <a:solidFill>
                  <a:srgbClr val="000000"/>
                </a:solidFill>
                <a:latin typeface="Canva Sans Bold"/>
              </a:rPr>
              <a:t>bets.vercel.app</a:t>
            </a:r>
            <a:endParaRPr lang="en-US" sz="3999">
              <a:solidFill>
                <a:srgbClr val="000000"/>
              </a:solidFill>
              <a:latin typeface="Canva Sans Bold"/>
            </a:endParaRPr>
          </a:p>
        </p:txBody>
      </p:sp>
      <p:pic>
        <p:nvPicPr>
          <p:cNvPr id="8" name="Picture 8"/>
          <p:cNvPicPr>
            <a:picLocks noChangeAspect="1"/>
          </p:cNvPicPr>
          <p:nvPr/>
        </p:nvPicPr>
        <p:blipFill>
          <a:blip r:embed="rId5"/>
          <a:srcRect/>
          <a:stretch>
            <a:fillRect/>
          </a:stretch>
        </p:blipFill>
        <p:spPr>
          <a:xfrm>
            <a:off x="16542401" y="0"/>
            <a:ext cx="1508340" cy="1292863"/>
          </a:xfrm>
          <a:prstGeom prst="rect">
            <a:avLst/>
          </a:prstGeom>
        </p:spPr>
      </p:pic>
      <p:pic>
        <p:nvPicPr>
          <p:cNvPr id="13" name="Grafik 12" descr="Ein Bild, das Logo enthält.&#10;&#10;Automatisch generierte Beschreibung">
            <a:extLst>
              <a:ext uri="{FF2B5EF4-FFF2-40B4-BE49-F238E27FC236}">
                <a16:creationId xmlns:a16="http://schemas.microsoft.com/office/drawing/2014/main" id="{1831A687-027E-F0D8-0E1B-8F6DA4B64F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52149" y="6694715"/>
            <a:ext cx="1734910" cy="1040946"/>
          </a:xfrm>
          <a:prstGeom prst="rect">
            <a:avLst/>
          </a:prstGeom>
        </p:spPr>
      </p:pic>
      <p:pic>
        <p:nvPicPr>
          <p:cNvPr id="17" name="Grafik 16" descr="Ein Bild, das Rechteck enthält.&#10;&#10;Automatisch generierte Beschreibung">
            <a:extLst>
              <a:ext uri="{FF2B5EF4-FFF2-40B4-BE49-F238E27FC236}">
                <a16:creationId xmlns:a16="http://schemas.microsoft.com/office/drawing/2014/main" id="{0561764D-DB7C-76FC-1473-BDEAD94D31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17625" y="6694715"/>
            <a:ext cx="1734910" cy="1040946"/>
          </a:xfrm>
          <a:prstGeom prst="rect">
            <a:avLst/>
          </a:prstGeom>
        </p:spPr>
      </p:pic>
      <p:pic>
        <p:nvPicPr>
          <p:cNvPr id="19" name="Grafik 18">
            <a:extLst>
              <a:ext uri="{FF2B5EF4-FFF2-40B4-BE49-F238E27FC236}">
                <a16:creationId xmlns:a16="http://schemas.microsoft.com/office/drawing/2014/main" id="{54328085-7D05-08E1-A84E-A6E651C6383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918859" y="7830316"/>
            <a:ext cx="1617072" cy="1078048"/>
          </a:xfrm>
          <a:prstGeom prst="rect">
            <a:avLst/>
          </a:prstGeom>
        </p:spPr>
      </p:pic>
      <p:pic>
        <p:nvPicPr>
          <p:cNvPr id="21" name="Grafik 20">
            <a:extLst>
              <a:ext uri="{FF2B5EF4-FFF2-40B4-BE49-F238E27FC236}">
                <a16:creationId xmlns:a16="http://schemas.microsoft.com/office/drawing/2014/main" id="{FDBA02A4-29FC-4465-504C-4725D8D0A87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017625" y="7830317"/>
            <a:ext cx="1734910" cy="1156606"/>
          </a:xfrm>
          <a:prstGeom prst="rect">
            <a:avLst/>
          </a:prstGeom>
        </p:spPr>
      </p:pic>
      <p:pic>
        <p:nvPicPr>
          <p:cNvPr id="23" name="Grafik 22">
            <a:extLst>
              <a:ext uri="{FF2B5EF4-FFF2-40B4-BE49-F238E27FC236}">
                <a16:creationId xmlns:a16="http://schemas.microsoft.com/office/drawing/2014/main" id="{A7BC25E2-054E-C746-55B4-54D5505B019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980512" y="9003019"/>
            <a:ext cx="1600716" cy="1068478"/>
          </a:xfrm>
          <a:prstGeom prst="rect">
            <a:avLst/>
          </a:prstGeom>
        </p:spPr>
      </p:pic>
      <p:sp>
        <p:nvSpPr>
          <p:cNvPr id="25" name="Textfeld 24">
            <a:extLst>
              <a:ext uri="{FF2B5EF4-FFF2-40B4-BE49-F238E27FC236}">
                <a16:creationId xmlns:a16="http://schemas.microsoft.com/office/drawing/2014/main" id="{AF5F1B66-D1E2-94F1-FE50-EF9E7E589743}"/>
              </a:ext>
            </a:extLst>
          </p:cNvPr>
          <p:cNvSpPr txBox="1"/>
          <p:nvPr/>
        </p:nvSpPr>
        <p:spPr>
          <a:xfrm>
            <a:off x="13054625" y="6107867"/>
            <a:ext cx="3646272" cy="461665"/>
          </a:xfrm>
          <a:prstGeom prst="rect">
            <a:avLst/>
          </a:prstGeom>
          <a:noFill/>
        </p:spPr>
        <p:txBody>
          <a:bodyPr wrap="square">
            <a:spAutoFit/>
          </a:bodyPr>
          <a:lstStyle/>
          <a:p>
            <a:r>
              <a:rPr lang="en-US" sz="2400" dirty="0">
                <a:solidFill>
                  <a:srgbClr val="000000"/>
                </a:solidFill>
                <a:latin typeface="Canva Sans Bold"/>
              </a:rPr>
              <a:t>Supported languages:</a:t>
            </a:r>
            <a:endParaRPr lang="en-GB" sz="3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8085073" y="0"/>
            <a:ext cx="2018461" cy="10728148"/>
            <a:chOff x="0" y="0"/>
            <a:chExt cx="531611" cy="2825520"/>
          </a:xfrm>
        </p:grpSpPr>
        <p:sp>
          <p:nvSpPr>
            <p:cNvPr id="3" name="Freeform 3"/>
            <p:cNvSpPr/>
            <p:nvPr/>
          </p:nvSpPr>
          <p:spPr>
            <a:xfrm>
              <a:off x="0" y="0"/>
              <a:ext cx="531611" cy="2825520"/>
            </a:xfrm>
            <a:custGeom>
              <a:avLst/>
              <a:gdLst/>
              <a:ahLst/>
              <a:cxnLst/>
              <a:rect l="l" t="t" r="r" b="b"/>
              <a:pathLst>
                <a:path w="531611" h="2825520">
                  <a:moveTo>
                    <a:pt x="0" y="0"/>
                  </a:moveTo>
                  <a:lnTo>
                    <a:pt x="531611" y="0"/>
                  </a:lnTo>
                  <a:lnTo>
                    <a:pt x="531611" y="2825520"/>
                  </a:lnTo>
                  <a:lnTo>
                    <a:pt x="0" y="2825520"/>
                  </a:lnTo>
                  <a:close/>
                </a:path>
              </a:pathLst>
            </a:custGeom>
            <a:solidFill>
              <a:srgbClr val="49766C"/>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5400000">
            <a:off x="8649512" y="940633"/>
            <a:ext cx="2018461" cy="20224516"/>
            <a:chOff x="0" y="0"/>
            <a:chExt cx="531611" cy="5326622"/>
          </a:xfrm>
        </p:grpSpPr>
        <p:sp>
          <p:nvSpPr>
            <p:cNvPr id="6" name="Freeform 6"/>
            <p:cNvSpPr/>
            <p:nvPr/>
          </p:nvSpPr>
          <p:spPr>
            <a:xfrm>
              <a:off x="0" y="0"/>
              <a:ext cx="531611" cy="5326621"/>
            </a:xfrm>
            <a:custGeom>
              <a:avLst/>
              <a:gdLst/>
              <a:ahLst/>
              <a:cxnLst/>
              <a:rect l="l" t="t" r="r" b="b"/>
              <a:pathLst>
                <a:path w="531611" h="5326621">
                  <a:moveTo>
                    <a:pt x="0" y="0"/>
                  </a:moveTo>
                  <a:lnTo>
                    <a:pt x="531611" y="0"/>
                  </a:lnTo>
                  <a:lnTo>
                    <a:pt x="531611" y="5326621"/>
                  </a:lnTo>
                  <a:lnTo>
                    <a:pt x="0" y="5326621"/>
                  </a:lnTo>
                  <a:close/>
                </a:path>
              </a:pathLst>
            </a:custGeom>
            <a:solidFill>
              <a:srgbClr val="49766C"/>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3179722" y="5072487"/>
            <a:ext cx="3626518" cy="3626518"/>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9766C"/>
            </a:solidFill>
          </p:spPr>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4899"/>
                </a:lnSpc>
              </a:pPr>
              <a:r>
                <a:rPr lang="en-US" sz="3499">
                  <a:solidFill>
                    <a:srgbClr val="FFFFFF"/>
                  </a:solidFill>
                  <a:latin typeface="Canva Sans"/>
                </a:rPr>
                <a:t>Social Isolation</a:t>
              </a:r>
            </a:p>
          </p:txBody>
        </p:sp>
      </p:grpSp>
      <p:grpSp>
        <p:nvGrpSpPr>
          <p:cNvPr id="11" name="Group 11"/>
          <p:cNvGrpSpPr/>
          <p:nvPr/>
        </p:nvGrpSpPr>
        <p:grpSpPr>
          <a:xfrm>
            <a:off x="7086063" y="5072487"/>
            <a:ext cx="3626518" cy="3626518"/>
            <a:chOff x="0" y="0"/>
            <a:chExt cx="812800" cy="812800"/>
          </a:xfrm>
        </p:grpSpPr>
        <p:sp>
          <p:nvSpPr>
            <p:cNvPr id="12" name="Freeform 1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9766C"/>
            </a:solidFill>
          </p:spPr>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4899"/>
                </a:lnSpc>
              </a:pPr>
              <a:r>
                <a:rPr lang="en-US" sz="3200">
                  <a:solidFill>
                    <a:srgbClr val="FFFFFF"/>
                  </a:solidFill>
                  <a:latin typeface="Canva Sans"/>
                </a:rPr>
                <a:t>Health &amp; Mobility Problems</a:t>
              </a:r>
            </a:p>
          </p:txBody>
        </p:sp>
      </p:grpSp>
      <p:grpSp>
        <p:nvGrpSpPr>
          <p:cNvPr id="14" name="Group 14"/>
          <p:cNvGrpSpPr/>
          <p:nvPr/>
        </p:nvGrpSpPr>
        <p:grpSpPr>
          <a:xfrm>
            <a:off x="10996854" y="5072487"/>
            <a:ext cx="3626518" cy="3626518"/>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9766C"/>
            </a:solidFill>
          </p:spPr>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4899"/>
                </a:lnSpc>
              </a:pPr>
              <a:r>
                <a:rPr lang="en-US" sz="3200">
                  <a:solidFill>
                    <a:srgbClr val="FFFFFF"/>
                  </a:solidFill>
                  <a:latin typeface="Canva Sans"/>
                </a:rPr>
                <a:t>Overwhelming technology</a:t>
              </a:r>
            </a:p>
          </p:txBody>
        </p:sp>
      </p:grpSp>
      <p:pic>
        <p:nvPicPr>
          <p:cNvPr id="17" name="Picture 17"/>
          <p:cNvPicPr>
            <a:picLocks noChangeAspect="1"/>
          </p:cNvPicPr>
          <p:nvPr/>
        </p:nvPicPr>
        <p:blipFill>
          <a:blip r:embed="rId3"/>
          <a:srcRect/>
          <a:stretch>
            <a:fillRect/>
          </a:stretch>
        </p:blipFill>
        <p:spPr>
          <a:xfrm>
            <a:off x="16726523" y="0"/>
            <a:ext cx="1358550" cy="1347229"/>
          </a:xfrm>
          <a:prstGeom prst="rect">
            <a:avLst/>
          </a:prstGeom>
        </p:spPr>
      </p:pic>
      <p:pic>
        <p:nvPicPr>
          <p:cNvPr id="18" name="Picture 1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054906" y="1941694"/>
            <a:ext cx="1091415" cy="2480489"/>
          </a:xfrm>
          <a:prstGeom prst="rect">
            <a:avLst/>
          </a:prstGeom>
        </p:spPr>
      </p:pic>
      <p:pic>
        <p:nvPicPr>
          <p:cNvPr id="19" name="Picture 1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21166" y="1941694"/>
            <a:ext cx="1091415" cy="2480489"/>
          </a:xfrm>
          <a:prstGeom prst="rect">
            <a:avLst/>
          </a:prstGeom>
        </p:spPr>
      </p:pic>
      <p:pic>
        <p:nvPicPr>
          <p:cNvPr id="20" name="Picture 2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339251" y="1941694"/>
            <a:ext cx="1091415" cy="2480489"/>
          </a:xfrm>
          <a:prstGeom prst="rect">
            <a:avLst/>
          </a:prstGeom>
        </p:spPr>
      </p:pic>
      <p:pic>
        <p:nvPicPr>
          <p:cNvPr id="21" name="Picture 2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7600614" y="2105499"/>
            <a:ext cx="143078" cy="206002"/>
          </a:xfrm>
          <a:prstGeom prst="rect">
            <a:avLst/>
          </a:prstGeom>
        </p:spPr>
      </p:pic>
      <p:sp>
        <p:nvSpPr>
          <p:cNvPr id="22" name="TextBox 22"/>
          <p:cNvSpPr txBox="1"/>
          <p:nvPr/>
        </p:nvSpPr>
        <p:spPr>
          <a:xfrm>
            <a:off x="410926" y="500145"/>
            <a:ext cx="10747676" cy="863600"/>
          </a:xfrm>
          <a:prstGeom prst="rect">
            <a:avLst/>
          </a:prstGeom>
        </p:spPr>
        <p:txBody>
          <a:bodyPr lIns="0" tIns="0" rIns="0" bIns="0" rtlCol="0" anchor="t">
            <a:spAutoFit/>
          </a:bodyPr>
          <a:lstStyle/>
          <a:p>
            <a:pPr marL="0" lvl="0" indent="0">
              <a:lnSpc>
                <a:spcPts val="7000"/>
              </a:lnSpc>
              <a:spcBef>
                <a:spcPct val="0"/>
              </a:spcBef>
            </a:pPr>
            <a:r>
              <a:rPr lang="en-US" sz="5000">
                <a:solidFill>
                  <a:srgbClr val="000000"/>
                </a:solidFill>
                <a:latin typeface="Canva Sans Bold"/>
              </a:rPr>
              <a:t>Problem Statement</a:t>
            </a:r>
          </a:p>
        </p:txBody>
      </p:sp>
      <p:sp>
        <p:nvSpPr>
          <p:cNvPr id="23" name="TextBox 23"/>
          <p:cNvSpPr txBox="1"/>
          <p:nvPr/>
        </p:nvSpPr>
        <p:spPr>
          <a:xfrm>
            <a:off x="15354328" y="9546922"/>
            <a:ext cx="10747676" cy="349250"/>
          </a:xfrm>
          <a:prstGeom prst="rect">
            <a:avLst/>
          </a:prstGeom>
        </p:spPr>
        <p:txBody>
          <a:bodyPr lIns="0" tIns="0" rIns="0" bIns="0" rtlCol="0" anchor="t">
            <a:spAutoFit/>
          </a:bodyPr>
          <a:lstStyle/>
          <a:p>
            <a:pPr marL="0" lvl="0" indent="0">
              <a:lnSpc>
                <a:spcPts val="2800"/>
              </a:lnSpc>
              <a:spcBef>
                <a:spcPct val="0"/>
              </a:spcBef>
            </a:pPr>
            <a:r>
              <a:rPr lang="en-US" sz="2000">
                <a:solidFill>
                  <a:srgbClr val="000000"/>
                </a:solidFill>
                <a:latin typeface="Canva Sans"/>
              </a:rPr>
              <a:t>reference: NHS.UK</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8085073" y="0"/>
            <a:ext cx="2018461" cy="10728148"/>
            <a:chOff x="0" y="0"/>
            <a:chExt cx="531611" cy="2825520"/>
          </a:xfrm>
        </p:grpSpPr>
        <p:sp>
          <p:nvSpPr>
            <p:cNvPr id="3" name="Freeform 3"/>
            <p:cNvSpPr/>
            <p:nvPr/>
          </p:nvSpPr>
          <p:spPr>
            <a:xfrm>
              <a:off x="0" y="0"/>
              <a:ext cx="531611" cy="2825520"/>
            </a:xfrm>
            <a:custGeom>
              <a:avLst/>
              <a:gdLst/>
              <a:ahLst/>
              <a:cxnLst/>
              <a:rect l="l" t="t" r="r" b="b"/>
              <a:pathLst>
                <a:path w="531611" h="2825520">
                  <a:moveTo>
                    <a:pt x="0" y="0"/>
                  </a:moveTo>
                  <a:lnTo>
                    <a:pt x="531611" y="0"/>
                  </a:lnTo>
                  <a:lnTo>
                    <a:pt x="531611" y="2825520"/>
                  </a:lnTo>
                  <a:lnTo>
                    <a:pt x="0" y="2825520"/>
                  </a:lnTo>
                  <a:close/>
                </a:path>
              </a:pathLst>
            </a:custGeom>
            <a:solidFill>
              <a:srgbClr val="49766C"/>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5400000">
            <a:off x="8649512" y="940633"/>
            <a:ext cx="2018461" cy="20224516"/>
            <a:chOff x="0" y="0"/>
            <a:chExt cx="531611" cy="5326622"/>
          </a:xfrm>
        </p:grpSpPr>
        <p:sp>
          <p:nvSpPr>
            <p:cNvPr id="6" name="Freeform 6"/>
            <p:cNvSpPr/>
            <p:nvPr/>
          </p:nvSpPr>
          <p:spPr>
            <a:xfrm>
              <a:off x="0" y="0"/>
              <a:ext cx="531611" cy="5326621"/>
            </a:xfrm>
            <a:custGeom>
              <a:avLst/>
              <a:gdLst/>
              <a:ahLst/>
              <a:cxnLst/>
              <a:rect l="l" t="t" r="r" b="b"/>
              <a:pathLst>
                <a:path w="531611" h="5326621">
                  <a:moveTo>
                    <a:pt x="0" y="0"/>
                  </a:moveTo>
                  <a:lnTo>
                    <a:pt x="531611" y="0"/>
                  </a:lnTo>
                  <a:lnTo>
                    <a:pt x="531611" y="5326621"/>
                  </a:lnTo>
                  <a:lnTo>
                    <a:pt x="0" y="5326621"/>
                  </a:lnTo>
                  <a:close/>
                </a:path>
              </a:pathLst>
            </a:custGeom>
            <a:solidFill>
              <a:srgbClr val="49766C"/>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8" name="Picture 8"/>
          <p:cNvPicPr>
            <a:picLocks noChangeAspect="1"/>
          </p:cNvPicPr>
          <p:nvPr/>
        </p:nvPicPr>
        <p:blipFill>
          <a:blip r:embed="rId3"/>
          <a:srcRect r="10372"/>
          <a:stretch>
            <a:fillRect/>
          </a:stretch>
        </p:blipFill>
        <p:spPr>
          <a:xfrm>
            <a:off x="0" y="-2102453"/>
            <a:ext cx="7543820" cy="13582773"/>
          </a:xfrm>
          <a:prstGeom prst="rect">
            <a:avLst/>
          </a:prstGeom>
        </p:spPr>
      </p:pic>
      <p:pic>
        <p:nvPicPr>
          <p:cNvPr id="9" name="Picture 9"/>
          <p:cNvPicPr>
            <a:picLocks noChangeAspect="1"/>
          </p:cNvPicPr>
          <p:nvPr/>
        </p:nvPicPr>
        <p:blipFill>
          <a:blip r:embed="rId4"/>
          <a:srcRect/>
          <a:stretch>
            <a:fillRect/>
          </a:stretch>
        </p:blipFill>
        <p:spPr>
          <a:xfrm>
            <a:off x="7090304" y="0"/>
            <a:ext cx="10994769" cy="10954047"/>
          </a:xfrm>
          <a:prstGeom prst="rect">
            <a:avLst/>
          </a:prstGeom>
        </p:spPr>
      </p:pic>
      <p:sp>
        <p:nvSpPr>
          <p:cNvPr id="10" name="TextBox 10"/>
          <p:cNvSpPr txBox="1"/>
          <p:nvPr/>
        </p:nvSpPr>
        <p:spPr>
          <a:xfrm>
            <a:off x="1368605" y="5351881"/>
            <a:ext cx="17771" cy="381718"/>
          </a:xfrm>
          <a:prstGeom prst="rect">
            <a:avLst/>
          </a:prstGeom>
        </p:spPr>
        <p:txBody>
          <a:bodyPr lIns="0" tIns="0" rIns="0" bIns="0" rtlCol="0" anchor="t">
            <a:spAutoFit/>
          </a:bodyPr>
          <a:lstStyle/>
          <a:p>
            <a:pPr marL="0" lvl="0" indent="0" algn="ctr">
              <a:lnSpc>
                <a:spcPts val="3134"/>
              </a:lnSpc>
              <a:spcBef>
                <a:spcPct val="0"/>
              </a:spcBef>
            </a:pPr>
            <a:endParaRPr/>
          </a:p>
        </p:txBody>
      </p:sp>
      <p:sp>
        <p:nvSpPr>
          <p:cNvPr id="15" name="Freeform 9">
            <a:extLst>
              <a:ext uri="{FF2B5EF4-FFF2-40B4-BE49-F238E27FC236}">
                <a16:creationId xmlns:a16="http://schemas.microsoft.com/office/drawing/2014/main" id="{D9695E56-7513-2C79-3AD4-A1128C890892}"/>
              </a:ext>
            </a:extLst>
          </p:cNvPr>
          <p:cNvSpPr/>
          <p:nvPr/>
        </p:nvSpPr>
        <p:spPr>
          <a:xfrm>
            <a:off x="5391581" y="3000286"/>
            <a:ext cx="4235284" cy="4202129"/>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9766C"/>
          </a:solidFill>
        </p:spPr>
        <p:txBody>
          <a:bodyPr/>
          <a:lstStyle/>
          <a:p>
            <a:pPr algn="ctr"/>
            <a:endParaRPr lang="en-US">
              <a:solidFill>
                <a:srgbClr val="FFFFFF"/>
              </a:solidFill>
              <a:latin typeface="Canva Sans"/>
            </a:endParaRPr>
          </a:p>
          <a:p>
            <a:pPr algn="ctr"/>
            <a:endParaRPr lang="en-US">
              <a:solidFill>
                <a:srgbClr val="FFFFFF"/>
              </a:solidFill>
              <a:latin typeface="Canva Sans"/>
            </a:endParaRPr>
          </a:p>
          <a:p>
            <a:pPr algn="ctr"/>
            <a:endParaRPr lang="en-US">
              <a:solidFill>
                <a:srgbClr val="FFFFFF"/>
              </a:solidFill>
              <a:latin typeface="Canva Sans"/>
            </a:endParaRPr>
          </a:p>
          <a:p>
            <a:pPr algn="ctr"/>
            <a:endParaRPr lang="en-US">
              <a:solidFill>
                <a:srgbClr val="FFFFFF"/>
              </a:solidFill>
              <a:latin typeface="Canva Sans"/>
            </a:endParaRPr>
          </a:p>
          <a:p>
            <a:pPr algn="ctr"/>
            <a:endParaRPr lang="en-US">
              <a:solidFill>
                <a:srgbClr val="FFFFFF"/>
              </a:solidFill>
              <a:latin typeface="Canva Sans"/>
            </a:endParaRPr>
          </a:p>
          <a:p>
            <a:pPr algn="ctr"/>
            <a:r>
              <a:rPr lang="en-US" sz="3600">
                <a:solidFill>
                  <a:srgbClr val="FFFFFF"/>
                </a:solidFill>
                <a:latin typeface="Canva Sans"/>
              </a:rPr>
              <a:t>User </a:t>
            </a:r>
          </a:p>
          <a:p>
            <a:pPr algn="ctr"/>
            <a:r>
              <a:rPr lang="en-US" sz="3600">
                <a:solidFill>
                  <a:srgbClr val="FFFFFF"/>
                </a:solidFill>
                <a:latin typeface="Canva Sans"/>
              </a:rPr>
              <a:t>Friendliness?</a:t>
            </a:r>
            <a:endParaRPr lang="de-DE" sz="3600"/>
          </a:p>
          <a:p>
            <a:endParaRPr lang="fr-F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8085073" y="0"/>
            <a:ext cx="2018461" cy="10728148"/>
            <a:chOff x="0" y="0"/>
            <a:chExt cx="531611" cy="2825520"/>
          </a:xfrm>
        </p:grpSpPr>
        <p:sp>
          <p:nvSpPr>
            <p:cNvPr id="3" name="Freeform 3"/>
            <p:cNvSpPr/>
            <p:nvPr/>
          </p:nvSpPr>
          <p:spPr>
            <a:xfrm>
              <a:off x="0" y="0"/>
              <a:ext cx="531611" cy="2825520"/>
            </a:xfrm>
            <a:custGeom>
              <a:avLst/>
              <a:gdLst/>
              <a:ahLst/>
              <a:cxnLst/>
              <a:rect l="l" t="t" r="r" b="b"/>
              <a:pathLst>
                <a:path w="531611" h="2825520">
                  <a:moveTo>
                    <a:pt x="0" y="0"/>
                  </a:moveTo>
                  <a:lnTo>
                    <a:pt x="531611" y="0"/>
                  </a:lnTo>
                  <a:lnTo>
                    <a:pt x="531611" y="2825520"/>
                  </a:lnTo>
                  <a:lnTo>
                    <a:pt x="0" y="2825520"/>
                  </a:lnTo>
                  <a:close/>
                </a:path>
              </a:pathLst>
            </a:custGeom>
            <a:solidFill>
              <a:srgbClr val="49766C"/>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5400000">
            <a:off x="8649512" y="940633"/>
            <a:ext cx="2018461" cy="20224516"/>
            <a:chOff x="0" y="0"/>
            <a:chExt cx="531611" cy="5326622"/>
          </a:xfrm>
        </p:grpSpPr>
        <p:sp>
          <p:nvSpPr>
            <p:cNvPr id="6" name="Freeform 6"/>
            <p:cNvSpPr/>
            <p:nvPr/>
          </p:nvSpPr>
          <p:spPr>
            <a:xfrm>
              <a:off x="0" y="0"/>
              <a:ext cx="531611" cy="5326621"/>
            </a:xfrm>
            <a:custGeom>
              <a:avLst/>
              <a:gdLst/>
              <a:ahLst/>
              <a:cxnLst/>
              <a:rect l="l" t="t" r="r" b="b"/>
              <a:pathLst>
                <a:path w="531611" h="5326621">
                  <a:moveTo>
                    <a:pt x="0" y="0"/>
                  </a:moveTo>
                  <a:lnTo>
                    <a:pt x="531611" y="0"/>
                  </a:lnTo>
                  <a:lnTo>
                    <a:pt x="531611" y="5326621"/>
                  </a:lnTo>
                  <a:lnTo>
                    <a:pt x="0" y="5326621"/>
                  </a:lnTo>
                  <a:close/>
                </a:path>
              </a:pathLst>
            </a:custGeom>
            <a:solidFill>
              <a:srgbClr val="49766C"/>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8" name="Picture 8"/>
          <p:cNvPicPr>
            <a:picLocks noChangeAspect="1"/>
          </p:cNvPicPr>
          <p:nvPr/>
        </p:nvPicPr>
        <p:blipFill>
          <a:blip r:embed="rId3"/>
          <a:srcRect/>
          <a:stretch>
            <a:fillRect/>
          </a:stretch>
        </p:blipFill>
        <p:spPr>
          <a:xfrm>
            <a:off x="2639197" y="5045727"/>
            <a:ext cx="12037128" cy="4997933"/>
          </a:xfrm>
          <a:prstGeom prst="rect">
            <a:avLst/>
          </a:prstGeom>
        </p:spPr>
      </p:pic>
      <p:grpSp>
        <p:nvGrpSpPr>
          <p:cNvPr id="9" name="Group 9"/>
          <p:cNvGrpSpPr>
            <a:grpSpLocks noChangeAspect="1"/>
          </p:cNvGrpSpPr>
          <p:nvPr/>
        </p:nvGrpSpPr>
        <p:grpSpPr>
          <a:xfrm>
            <a:off x="6961147" y="2196066"/>
            <a:ext cx="2998523" cy="2998511"/>
            <a:chOff x="0" y="0"/>
            <a:chExt cx="6350000" cy="6349974"/>
          </a:xfrm>
        </p:grpSpPr>
        <p:sp>
          <p:nvSpPr>
            <p:cNvPr id="10" name="Freeform 1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17130" t="-13961" r="-13490" b="-15571"/>
              </a:stretch>
            </a:blipFill>
          </p:spPr>
        </p:sp>
      </p:grpSp>
      <p:sp>
        <p:nvSpPr>
          <p:cNvPr id="11" name="TextBox 11"/>
          <p:cNvSpPr txBox="1"/>
          <p:nvPr/>
        </p:nvSpPr>
        <p:spPr>
          <a:xfrm>
            <a:off x="2235881" y="904875"/>
            <a:ext cx="12440444" cy="1078230"/>
          </a:xfrm>
          <a:prstGeom prst="rect">
            <a:avLst/>
          </a:prstGeom>
        </p:spPr>
        <p:txBody>
          <a:bodyPr lIns="0" tIns="0" rIns="0" bIns="0" rtlCol="0" anchor="t">
            <a:spAutoFit/>
          </a:bodyPr>
          <a:lstStyle/>
          <a:p>
            <a:pPr marL="0" lvl="0" indent="0" algn="ctr">
              <a:lnSpc>
                <a:spcPts val="8820"/>
              </a:lnSpc>
              <a:spcBef>
                <a:spcPct val="0"/>
              </a:spcBef>
            </a:pPr>
            <a:r>
              <a:rPr lang="en-US" sz="6300">
                <a:solidFill>
                  <a:srgbClr val="000000"/>
                </a:solidFill>
                <a:latin typeface="Canva Sans Bold"/>
              </a:rPr>
              <a:t>Fight Loneliness For The Elderly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8085073" y="0"/>
            <a:ext cx="2018461" cy="10728148"/>
            <a:chOff x="0" y="0"/>
            <a:chExt cx="531611" cy="2825520"/>
          </a:xfrm>
        </p:grpSpPr>
        <p:sp>
          <p:nvSpPr>
            <p:cNvPr id="3" name="Freeform 3"/>
            <p:cNvSpPr/>
            <p:nvPr/>
          </p:nvSpPr>
          <p:spPr>
            <a:xfrm>
              <a:off x="0" y="0"/>
              <a:ext cx="531611" cy="2825520"/>
            </a:xfrm>
            <a:custGeom>
              <a:avLst/>
              <a:gdLst/>
              <a:ahLst/>
              <a:cxnLst/>
              <a:rect l="l" t="t" r="r" b="b"/>
              <a:pathLst>
                <a:path w="531611" h="2825520">
                  <a:moveTo>
                    <a:pt x="0" y="0"/>
                  </a:moveTo>
                  <a:lnTo>
                    <a:pt x="531611" y="0"/>
                  </a:lnTo>
                  <a:lnTo>
                    <a:pt x="531611" y="2825520"/>
                  </a:lnTo>
                  <a:lnTo>
                    <a:pt x="0" y="2825520"/>
                  </a:lnTo>
                  <a:close/>
                </a:path>
              </a:pathLst>
            </a:custGeom>
            <a:solidFill>
              <a:srgbClr val="49766C"/>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5400000">
            <a:off x="8649512" y="940633"/>
            <a:ext cx="2018461" cy="20224516"/>
            <a:chOff x="0" y="0"/>
            <a:chExt cx="531611" cy="5326622"/>
          </a:xfrm>
        </p:grpSpPr>
        <p:sp>
          <p:nvSpPr>
            <p:cNvPr id="6" name="Freeform 6"/>
            <p:cNvSpPr/>
            <p:nvPr/>
          </p:nvSpPr>
          <p:spPr>
            <a:xfrm>
              <a:off x="0" y="0"/>
              <a:ext cx="531611" cy="5326621"/>
            </a:xfrm>
            <a:custGeom>
              <a:avLst/>
              <a:gdLst/>
              <a:ahLst/>
              <a:cxnLst/>
              <a:rect l="l" t="t" r="r" b="b"/>
              <a:pathLst>
                <a:path w="531611" h="5326621">
                  <a:moveTo>
                    <a:pt x="0" y="0"/>
                  </a:moveTo>
                  <a:lnTo>
                    <a:pt x="531611" y="0"/>
                  </a:lnTo>
                  <a:lnTo>
                    <a:pt x="531611" y="5326621"/>
                  </a:lnTo>
                  <a:lnTo>
                    <a:pt x="0" y="5326621"/>
                  </a:lnTo>
                  <a:close/>
                </a:path>
              </a:pathLst>
            </a:custGeom>
            <a:solidFill>
              <a:srgbClr val="49766C"/>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8" name="Picture 8"/>
          <p:cNvPicPr>
            <a:picLocks noChangeAspect="1"/>
          </p:cNvPicPr>
          <p:nvPr/>
        </p:nvPicPr>
        <p:blipFill>
          <a:blip r:embed="rId3"/>
          <a:srcRect/>
          <a:stretch>
            <a:fillRect/>
          </a:stretch>
        </p:blipFill>
        <p:spPr>
          <a:xfrm>
            <a:off x="16726523" y="0"/>
            <a:ext cx="1358550" cy="1347229"/>
          </a:xfrm>
          <a:prstGeom prst="rect">
            <a:avLst/>
          </a:prstGeom>
        </p:spPr>
      </p:pic>
      <p:sp>
        <p:nvSpPr>
          <p:cNvPr id="9" name="TextBox 9"/>
          <p:cNvSpPr txBox="1"/>
          <p:nvPr/>
        </p:nvSpPr>
        <p:spPr>
          <a:xfrm>
            <a:off x="6953726" y="2693271"/>
            <a:ext cx="5186403" cy="2057400"/>
          </a:xfrm>
          <a:prstGeom prst="rect">
            <a:avLst/>
          </a:prstGeom>
        </p:spPr>
        <p:txBody>
          <a:bodyPr wrap="square" lIns="0" tIns="0" rIns="0" bIns="0" rtlCol="0" anchor="t">
            <a:spAutoFit/>
          </a:bodyPr>
          <a:lstStyle/>
          <a:p>
            <a:pPr marL="0" lvl="0" indent="0" algn="ctr">
              <a:lnSpc>
                <a:spcPts val="16800"/>
              </a:lnSpc>
              <a:spcBef>
                <a:spcPct val="0"/>
              </a:spcBef>
            </a:pPr>
            <a:r>
              <a:rPr lang="en-US" sz="12000">
                <a:solidFill>
                  <a:srgbClr val="000000"/>
                </a:solidFill>
                <a:latin typeface="Canva Sans Bold"/>
              </a:rPr>
              <a:t>BUT...</a:t>
            </a:r>
          </a:p>
        </p:txBody>
      </p:sp>
      <p:sp>
        <p:nvSpPr>
          <p:cNvPr id="10" name="TextBox 10"/>
          <p:cNvSpPr txBox="1"/>
          <p:nvPr/>
        </p:nvSpPr>
        <p:spPr>
          <a:xfrm>
            <a:off x="0" y="5230724"/>
            <a:ext cx="18288000" cy="2432050"/>
          </a:xfrm>
          <a:prstGeom prst="rect">
            <a:avLst/>
          </a:prstGeom>
        </p:spPr>
        <p:txBody>
          <a:bodyPr lIns="0" tIns="0" rIns="0" bIns="0" rtlCol="0" anchor="t">
            <a:spAutoFit/>
          </a:bodyPr>
          <a:lstStyle/>
          <a:p>
            <a:pPr marL="0" lvl="0" indent="0" algn="ctr">
              <a:lnSpc>
                <a:spcPts val="9799"/>
              </a:lnSpc>
              <a:spcBef>
                <a:spcPct val="0"/>
              </a:spcBef>
            </a:pPr>
            <a:r>
              <a:rPr lang="en-US" sz="6999">
                <a:solidFill>
                  <a:srgbClr val="000000"/>
                </a:solidFill>
                <a:latin typeface="Canva Sans Bold"/>
              </a:rPr>
              <a:t>What about social factors such as loneliness?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16726523" y="0"/>
            <a:ext cx="1358550" cy="1347229"/>
          </a:xfrm>
          <a:prstGeom prst="rect">
            <a:avLst/>
          </a:prstGeom>
        </p:spPr>
      </p:pic>
      <p:grpSp>
        <p:nvGrpSpPr>
          <p:cNvPr id="3" name="Group 3"/>
          <p:cNvGrpSpPr/>
          <p:nvPr/>
        </p:nvGrpSpPr>
        <p:grpSpPr>
          <a:xfrm>
            <a:off x="18085073" y="0"/>
            <a:ext cx="2018461" cy="10728148"/>
            <a:chOff x="0" y="0"/>
            <a:chExt cx="531611" cy="2825520"/>
          </a:xfrm>
        </p:grpSpPr>
        <p:sp>
          <p:nvSpPr>
            <p:cNvPr id="4" name="Freeform 4"/>
            <p:cNvSpPr/>
            <p:nvPr/>
          </p:nvSpPr>
          <p:spPr>
            <a:xfrm>
              <a:off x="0" y="0"/>
              <a:ext cx="531611" cy="2825520"/>
            </a:xfrm>
            <a:custGeom>
              <a:avLst/>
              <a:gdLst/>
              <a:ahLst/>
              <a:cxnLst/>
              <a:rect l="l" t="t" r="r" b="b"/>
              <a:pathLst>
                <a:path w="531611" h="2825520">
                  <a:moveTo>
                    <a:pt x="0" y="0"/>
                  </a:moveTo>
                  <a:lnTo>
                    <a:pt x="531611" y="0"/>
                  </a:lnTo>
                  <a:lnTo>
                    <a:pt x="531611" y="2825520"/>
                  </a:lnTo>
                  <a:lnTo>
                    <a:pt x="0" y="2825520"/>
                  </a:lnTo>
                  <a:close/>
                </a:path>
              </a:pathLst>
            </a:custGeom>
            <a:solidFill>
              <a:srgbClr val="49766C"/>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6" name="Picture 6"/>
          <p:cNvPicPr>
            <a:picLocks noChangeAspect="1"/>
          </p:cNvPicPr>
          <p:nvPr/>
        </p:nvPicPr>
        <p:blipFill>
          <a:blip r:embed="rId4"/>
          <a:srcRect/>
          <a:stretch>
            <a:fillRect/>
          </a:stretch>
        </p:blipFill>
        <p:spPr>
          <a:xfrm>
            <a:off x="12000547" y="3794308"/>
            <a:ext cx="6084526" cy="6492692"/>
          </a:xfrm>
          <a:prstGeom prst="rect">
            <a:avLst/>
          </a:prstGeom>
        </p:spPr>
      </p:pic>
      <p:pic>
        <p:nvPicPr>
          <p:cNvPr id="7" name="Picture 7"/>
          <p:cNvPicPr>
            <a:picLocks noChangeAspect="1"/>
          </p:cNvPicPr>
          <p:nvPr/>
        </p:nvPicPr>
        <p:blipFill>
          <a:blip r:embed="rId5"/>
          <a:srcRect/>
          <a:stretch>
            <a:fillRect/>
          </a:stretch>
        </p:blipFill>
        <p:spPr>
          <a:xfrm>
            <a:off x="-1394134" y="1452880"/>
            <a:ext cx="15264139" cy="8834120"/>
          </a:xfrm>
          <a:prstGeom prst="rect">
            <a:avLst/>
          </a:prstGeom>
        </p:spPr>
      </p:pic>
      <p:sp>
        <p:nvSpPr>
          <p:cNvPr id="8" name="TextBox 8"/>
          <p:cNvSpPr txBox="1"/>
          <p:nvPr/>
        </p:nvSpPr>
        <p:spPr>
          <a:xfrm>
            <a:off x="5730161" y="374650"/>
            <a:ext cx="6827679" cy="1078230"/>
          </a:xfrm>
          <a:prstGeom prst="rect">
            <a:avLst/>
          </a:prstGeom>
        </p:spPr>
        <p:txBody>
          <a:bodyPr lIns="0" tIns="0" rIns="0" bIns="0" rtlCol="0" anchor="t">
            <a:spAutoFit/>
          </a:bodyPr>
          <a:lstStyle/>
          <a:p>
            <a:pPr marL="0" lvl="0" indent="0" algn="ctr">
              <a:lnSpc>
                <a:spcPts val="8820"/>
              </a:lnSpc>
              <a:spcBef>
                <a:spcPct val="0"/>
              </a:spcBef>
            </a:pPr>
            <a:r>
              <a:rPr lang="en-US" sz="6300">
                <a:solidFill>
                  <a:srgbClr val="000000"/>
                </a:solidFill>
                <a:latin typeface="Canva Sans Bold"/>
              </a:rPr>
              <a:t>Introducing Clara</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5" name="START HACK(2)">
            <a:hlinkClick r:id="" action="ppaction://media"/>
            <a:extLst>
              <a:ext uri="{FF2B5EF4-FFF2-40B4-BE49-F238E27FC236}">
                <a16:creationId xmlns:a16="http://schemas.microsoft.com/office/drawing/2014/main" id="{72B6476D-E9AF-8581-DE1E-D434AED4F43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20515"/>
            <a:ext cx="18288000" cy="10287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3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START HACK(7)">
            <a:hlinkClick r:id="" action="ppaction://media"/>
            <a:extLst>
              <a:ext uri="{FF2B5EF4-FFF2-40B4-BE49-F238E27FC236}">
                <a16:creationId xmlns:a16="http://schemas.microsoft.com/office/drawing/2014/main" id="{7C93A62A-0117-C003-93CE-3AC6DF5915C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3" y="7938"/>
            <a:ext cx="18288000" cy="10287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70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4" name="START HACK(5)">
            <a:hlinkClick r:id="" action="ppaction://media"/>
            <a:extLst>
              <a:ext uri="{FF2B5EF4-FFF2-40B4-BE49-F238E27FC236}">
                <a16:creationId xmlns:a16="http://schemas.microsoft.com/office/drawing/2014/main" id="{B44C3F07-5515-7E0B-87F1-075564513BB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1113" y="6350"/>
            <a:ext cx="18288000" cy="10287000"/>
          </a:xfrm>
          <a:prstGeom prst="rect">
            <a:avLst/>
          </a:prstGeom>
        </p:spPr>
      </p:pic>
      <p:pic>
        <p:nvPicPr>
          <p:cNvPr id="7" name="music">
            <a:hlinkClick r:id="" action="ppaction://media"/>
            <a:extLst>
              <a:ext uri="{FF2B5EF4-FFF2-40B4-BE49-F238E27FC236}">
                <a16:creationId xmlns:a16="http://schemas.microsoft.com/office/drawing/2014/main" id="{A2419CFD-FD3B-A1D4-BAE5-A003481171BE}"/>
              </a:ext>
            </a:extLst>
          </p:cNvPr>
          <p:cNvPicPr>
            <a:picLocks noChangeAspect="1"/>
          </p:cNvPicPr>
          <p:nvPr>
            <a:audioFile r:link="rId4"/>
            <p:extLst>
              <p:ext uri="{DAA4B4D4-6D71-4841-9C94-3DE7FCFB9230}">
                <p14:media xmlns:p14="http://schemas.microsoft.com/office/powerpoint/2010/main" r:embed="rId3">
                  <p14:fade in="1000" out="500"/>
                </p14:media>
              </p:ext>
            </p:extLst>
          </p:nvPr>
        </p:nvPicPr>
        <p:blipFill>
          <a:blip r:embed="rId8"/>
          <a:stretch>
            <a:fillRect/>
          </a:stretch>
        </p:blipFill>
        <p:spPr>
          <a:xfrm>
            <a:off x="13716000" y="78105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30" fill="hold"/>
                                        <p:tgtEl>
                                          <p:spTgt spid="4"/>
                                        </p:tgtEl>
                                      </p:cBhvr>
                                    </p:cmd>
                                  </p:childTnLst>
                                </p:cTn>
                              </p:par>
                            </p:childTnLst>
                          </p:cTn>
                        </p:par>
                        <p:par>
                          <p:cTn id="7" fill="hold">
                            <p:stCondLst>
                              <p:cond delay="4830"/>
                            </p:stCondLst>
                            <p:childTnLst>
                              <p:par>
                                <p:cTn id="8" presetID="1" presetClass="mediacall" presetSubtype="0" fill="hold" nodeType="afterEffect">
                                  <p:stCondLst>
                                    <p:cond delay="0"/>
                                  </p:stCondLst>
                                  <p:childTnLst>
                                    <p:cmd type="call" cmd="playFrom(0.0)">
                                      <p:cBhvr>
                                        <p:cTn id="9"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numSld="999" showWhenStopped="0">
                <p:cTn id="10" fill="hold" display="0">
                  <p:stCondLst>
                    <p:cond delay="indefinite"/>
                  </p:stCondLst>
                  <p:endCondLst>
                    <p:cond evt="onStopAudio" delay="0">
                      <p:tgtEl>
                        <p:sldTgt/>
                      </p:tgtEl>
                    </p:cond>
                  </p:endCondLst>
                </p:cTn>
                <p:tgtEl>
                  <p:spTgt spid="7"/>
                </p:tgtEl>
              </p:cMediaNode>
            </p:audio>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1006</Words>
  <Application>Microsoft Office PowerPoint</Application>
  <PresentationFormat>Benutzerdefiniert</PresentationFormat>
  <Paragraphs>118</Paragraphs>
  <Slides>15</Slides>
  <Notes>13</Notes>
  <HiddenSlides>0</HiddenSlides>
  <MMClips>8</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15</vt:i4>
      </vt:variant>
    </vt:vector>
  </HeadingPairs>
  <TitlesOfParts>
    <vt:vector size="20" baseType="lpstr">
      <vt:lpstr>Canva Sans</vt:lpstr>
      <vt:lpstr>Arial</vt:lpstr>
      <vt:lpstr>Canva Sans Bold</vt:lpstr>
      <vt:lpstr>Calibri</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START HACK</dc:title>
  <cp:lastModifiedBy>Mohammad Yar Kevin (mohamkev)</cp:lastModifiedBy>
  <cp:revision>2</cp:revision>
  <dcterms:created xsi:type="dcterms:W3CDTF">2006-08-16T00:00:00Z</dcterms:created>
  <dcterms:modified xsi:type="dcterms:W3CDTF">2023-03-24T08:32:29Z</dcterms:modified>
  <dc:identifier>DAFd9g4cJJs</dc:identifier>
</cp:coreProperties>
</file>